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4" r:id="rId1"/>
  </p:sldMasterIdLst>
  <p:notesMasterIdLst>
    <p:notesMasterId r:id="rId19"/>
  </p:notesMasterIdLst>
  <p:sldIdLst>
    <p:sldId id="405" r:id="rId2"/>
    <p:sldId id="406" r:id="rId3"/>
    <p:sldId id="416" r:id="rId4"/>
    <p:sldId id="417" r:id="rId5"/>
    <p:sldId id="418" r:id="rId6"/>
    <p:sldId id="407" r:id="rId7"/>
    <p:sldId id="408" r:id="rId8"/>
    <p:sldId id="409" r:id="rId9"/>
    <p:sldId id="410" r:id="rId10"/>
    <p:sldId id="411" r:id="rId11"/>
    <p:sldId id="412" r:id="rId12"/>
    <p:sldId id="413" r:id="rId13"/>
    <p:sldId id="420" r:id="rId14"/>
    <p:sldId id="421" r:id="rId15"/>
    <p:sldId id="422" r:id="rId16"/>
    <p:sldId id="423" r:id="rId17"/>
    <p:sldId id="419" r:id="rId18"/>
  </p:sldIdLst>
  <p:sldSz cx="12192000" cy="6858000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98" userDrawn="1">
          <p15:clr>
            <a:srgbClr val="A4A3A4"/>
          </p15:clr>
        </p15:guide>
        <p15:guide id="2" pos="415" userDrawn="1">
          <p15:clr>
            <a:srgbClr val="A4A3A4"/>
          </p15:clr>
        </p15:guide>
        <p15:guide id="3" pos="7083" userDrawn="1">
          <p15:clr>
            <a:srgbClr val="A4A3A4"/>
          </p15:clr>
        </p15:guide>
        <p15:guide id="4" orient="horz" pos="3793" userDrawn="1">
          <p15:clr>
            <a:srgbClr val="A4A3A4"/>
          </p15:clr>
        </p15:guide>
        <p15:guide id="5" userDrawn="1">
          <p15:clr>
            <a:srgbClr val="A4A3A4"/>
          </p15:clr>
        </p15:guide>
        <p15:guide id="6" pos="7680" userDrawn="1">
          <p15:clr>
            <a:srgbClr val="A4A3A4"/>
          </p15:clr>
        </p15:guide>
        <p15:guide id="7" orient="horz" userDrawn="1">
          <p15:clr>
            <a:srgbClr val="A4A3A4"/>
          </p15:clr>
        </p15:guide>
        <p15:guide id="8" orient="horz" pos="43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an-Baptiste Lorent" initials="JL" lastIdx="1" clrIdx="0">
    <p:extLst>
      <p:ext uri="{19B8F6BF-5375-455C-9EA6-DF929625EA0E}">
        <p15:presenceInfo xmlns:p15="http://schemas.microsoft.com/office/powerpoint/2012/main" userId="S-1-5-21-1200723931-2798245224-979022335-1140" providerId="AD"/>
      </p:ext>
    </p:extLst>
  </p:cmAuthor>
  <p:cmAuthor id="2" name="Nils Finger" initials="NF" lastIdx="13" clrIdx="1">
    <p:extLst>
      <p:ext uri="{19B8F6BF-5375-455C-9EA6-DF929625EA0E}">
        <p15:presenceInfo xmlns:p15="http://schemas.microsoft.com/office/powerpoint/2012/main" userId="fb28726c5535a2b3" providerId="Windows Live"/>
      </p:ext>
    </p:extLst>
  </p:cmAuthor>
  <p:cmAuthor id="3" name="Justine Hecq" initials="JH" lastIdx="1" clrIdx="2">
    <p:extLst>
      <p:ext uri="{19B8F6BF-5375-455C-9EA6-DF929625EA0E}">
        <p15:presenceInfo xmlns:p15="http://schemas.microsoft.com/office/powerpoint/2012/main" userId="d92596ce26487f0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66CCFF"/>
    <a:srgbClr val="5BC1AF"/>
    <a:srgbClr val="DFE7F3"/>
    <a:srgbClr val="84B6DF"/>
    <a:srgbClr val="BDBBDE"/>
    <a:srgbClr val="BDA8C8"/>
    <a:srgbClr val="4F3B9C"/>
    <a:srgbClr val="FEFC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80936" autoAdjust="0"/>
  </p:normalViewPr>
  <p:slideViewPr>
    <p:cSldViewPr snapToGrid="0">
      <p:cViewPr>
        <p:scale>
          <a:sx n="66" d="100"/>
          <a:sy n="66" d="100"/>
        </p:scale>
        <p:origin x="1338" y="954"/>
      </p:cViewPr>
      <p:guideLst>
        <p:guide orient="horz" pos="1298"/>
        <p:guide pos="415"/>
        <p:guide pos="7083"/>
        <p:guide orient="horz" pos="3793"/>
        <p:guide/>
        <p:guide pos="7680"/>
        <p:guide orient="horz"/>
        <p:guide orient="horz" pos="43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ipxdata\SHARE\Intopix\MnS\Products\TICO%20-%20confidential%20collateral\QA%20reports\Objectives\10_2015\Macnica_Losslessgrap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955978448147502"/>
          <c:y val="7.1448811702926635E-2"/>
          <c:w val="0.89376767171028537"/>
          <c:h val="0.47388896025874511"/>
        </c:manualLayout>
      </c:layout>
      <c:lineChart>
        <c:grouping val="standar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profile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Sheet1!$B$2:$B$86</c:f>
              <c:strCache>
                <c:ptCount val="5"/>
                <c:pt idx="0">
                  <c:v>EBU_Graphics.yuv10</c:v>
                </c:pt>
                <c:pt idx="1">
                  <c:v>Earth-May_yuv10</c:v>
                </c:pt>
                <c:pt idx="2">
                  <c:v>EBU_horse.yuv10</c:v>
                </c:pt>
                <c:pt idx="3">
                  <c:v>kidssoccer.yuv10</c:v>
                </c:pt>
                <c:pt idx="4">
                  <c:v>EBU_waterrocks.yuv10</c:v>
                </c:pt>
              </c:strCache>
            </c:strRef>
          </c:cat>
          <c:val>
            <c:numRef>
              <c:f>Sheet1!$C$2:$C$86</c:f>
            </c:numRef>
          </c:val>
          <c:smooth val="0"/>
          <c:extLst>
            <c:ext xmlns:c16="http://schemas.microsoft.com/office/drawing/2014/chart" uri="{C3380CC4-5D6E-409C-BE32-E72D297353CC}">
              <c16:uniqueId val="{00000000-96E7-42FE-ACCD-40B0CC4DCBB0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chrom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Sheet1!$B$2:$B$86</c:f>
              <c:strCache>
                <c:ptCount val="5"/>
                <c:pt idx="0">
                  <c:v>EBU_Graphics.yuv10</c:v>
                </c:pt>
                <c:pt idx="1">
                  <c:v>Earth-May_yuv10</c:v>
                </c:pt>
                <c:pt idx="2">
                  <c:v>EBU_horse.yuv10</c:v>
                </c:pt>
                <c:pt idx="3">
                  <c:v>kidssoccer.yuv10</c:v>
                </c:pt>
                <c:pt idx="4">
                  <c:v>EBU_waterrocks.yuv10</c:v>
                </c:pt>
              </c:strCache>
            </c:strRef>
          </c:cat>
          <c:val>
            <c:numRef>
              <c:f>Sheet1!$D$2:$D$86</c:f>
            </c:numRef>
          </c:val>
          <c:smooth val="0"/>
          <c:extLst>
            <c:ext xmlns:c16="http://schemas.microsoft.com/office/drawing/2014/chart" uri="{C3380CC4-5D6E-409C-BE32-E72D297353CC}">
              <c16:uniqueId val="{00000001-96E7-42FE-ACCD-40B0CC4DCBB0}"/>
            </c:ext>
          </c:extLst>
        </c:ser>
        <c:ser>
          <c:idx val="2"/>
          <c:order val="2"/>
          <c:tx>
            <c:strRef>
              <c:f>Sheet1!$E$1</c:f>
              <c:strCache>
                <c:ptCount val="1"/>
                <c:pt idx="0">
                  <c:v>bpp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Sheet1!$B$2:$B$86</c:f>
              <c:strCache>
                <c:ptCount val="5"/>
                <c:pt idx="0">
                  <c:v>EBU_Graphics.yuv10</c:v>
                </c:pt>
                <c:pt idx="1">
                  <c:v>Earth-May_yuv10</c:v>
                </c:pt>
                <c:pt idx="2">
                  <c:v>EBU_horse.yuv10</c:v>
                </c:pt>
                <c:pt idx="3">
                  <c:v>kidssoccer.yuv10</c:v>
                </c:pt>
                <c:pt idx="4">
                  <c:v>EBU_waterrocks.yuv10</c:v>
                </c:pt>
              </c:strCache>
            </c:strRef>
          </c:cat>
          <c:val>
            <c:numRef>
              <c:f>Sheet1!$E$2:$E$86</c:f>
            </c:numRef>
          </c:val>
          <c:smooth val="0"/>
          <c:extLst>
            <c:ext xmlns:c16="http://schemas.microsoft.com/office/drawing/2014/chart" uri="{C3380CC4-5D6E-409C-BE32-E72D297353CC}">
              <c16:uniqueId val="{00000002-96E7-42FE-ACCD-40B0CC4DCBB0}"/>
            </c:ext>
          </c:extLst>
        </c:ser>
        <c:ser>
          <c:idx val="3"/>
          <c:order val="3"/>
          <c:tx>
            <c:strRef>
              <c:f>Sheet1!$F$1</c:f>
              <c:strCache>
                <c:ptCount val="1"/>
                <c:pt idx="0">
                  <c:v>nlines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Sheet1!$B$2:$B$86</c:f>
              <c:strCache>
                <c:ptCount val="5"/>
                <c:pt idx="0">
                  <c:v>EBU_Graphics.yuv10</c:v>
                </c:pt>
                <c:pt idx="1">
                  <c:v>Earth-May_yuv10</c:v>
                </c:pt>
                <c:pt idx="2">
                  <c:v>EBU_horse.yuv10</c:v>
                </c:pt>
                <c:pt idx="3">
                  <c:v>kidssoccer.yuv10</c:v>
                </c:pt>
                <c:pt idx="4">
                  <c:v>EBU_waterrocks.yuv10</c:v>
                </c:pt>
              </c:strCache>
            </c:strRef>
          </c:cat>
          <c:val>
            <c:numRef>
              <c:f>Sheet1!$F$2:$F$86</c:f>
            </c:numRef>
          </c:val>
          <c:smooth val="0"/>
          <c:extLst>
            <c:ext xmlns:c16="http://schemas.microsoft.com/office/drawing/2014/chart" uri="{C3380CC4-5D6E-409C-BE32-E72D297353CC}">
              <c16:uniqueId val="{00000003-96E7-42FE-ACCD-40B0CC4DCBB0}"/>
            </c:ext>
          </c:extLst>
        </c:ser>
        <c:ser>
          <c:idx val="4"/>
          <c:order val="4"/>
          <c:tx>
            <c:strRef>
              <c:f>Sheet1!$G$1</c:f>
              <c:strCache>
                <c:ptCount val="1"/>
                <c:pt idx="0">
                  <c:v>lossless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Sheet1!$B$2:$B$86</c:f>
              <c:strCache>
                <c:ptCount val="5"/>
                <c:pt idx="0">
                  <c:v>EBU_Graphics.yuv10</c:v>
                </c:pt>
                <c:pt idx="1">
                  <c:v>Earth-May_yuv10</c:v>
                </c:pt>
                <c:pt idx="2">
                  <c:v>EBU_horse.yuv10</c:v>
                </c:pt>
                <c:pt idx="3">
                  <c:v>kidssoccer.yuv10</c:v>
                </c:pt>
                <c:pt idx="4">
                  <c:v>EBU_waterrocks.yuv10</c:v>
                </c:pt>
              </c:strCache>
            </c:strRef>
          </c:cat>
          <c:val>
            <c:numRef>
              <c:f>Sheet1!$G$2:$G$86</c:f>
            </c:numRef>
          </c:val>
          <c:smooth val="0"/>
          <c:extLst>
            <c:ext xmlns:c16="http://schemas.microsoft.com/office/drawing/2014/chart" uri="{C3380CC4-5D6E-409C-BE32-E72D297353CC}">
              <c16:uniqueId val="{00000004-96E7-42FE-ACCD-40B0CC4DCBB0}"/>
            </c:ext>
          </c:extLst>
        </c:ser>
        <c:ser>
          <c:idx val="5"/>
          <c:order val="5"/>
          <c:tx>
            <c:strRef>
              <c:f>Sheet1!$H$1</c:f>
              <c:strCache>
                <c:ptCount val="1"/>
                <c:pt idx="0">
                  <c:v>size_codestream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strRef>
              <c:f>Sheet1!$B$2:$B$86</c:f>
              <c:strCache>
                <c:ptCount val="5"/>
                <c:pt idx="0">
                  <c:v>EBU_Graphics.yuv10</c:v>
                </c:pt>
                <c:pt idx="1">
                  <c:v>Earth-May_yuv10</c:v>
                </c:pt>
                <c:pt idx="2">
                  <c:v>EBU_horse.yuv10</c:v>
                </c:pt>
                <c:pt idx="3">
                  <c:v>kidssoccer.yuv10</c:v>
                </c:pt>
                <c:pt idx="4">
                  <c:v>EBU_waterrocks.yuv10</c:v>
                </c:pt>
              </c:strCache>
            </c:strRef>
          </c:cat>
          <c:val>
            <c:numRef>
              <c:f>Sheet1!$H$2:$H$86</c:f>
            </c:numRef>
          </c:val>
          <c:smooth val="0"/>
          <c:extLst>
            <c:ext xmlns:c16="http://schemas.microsoft.com/office/drawing/2014/chart" uri="{C3380CC4-5D6E-409C-BE32-E72D297353CC}">
              <c16:uniqueId val="{00000005-96E7-42FE-ACCD-40B0CC4DCBB0}"/>
            </c:ext>
          </c:extLst>
        </c:ser>
        <c:ser>
          <c:idx val="6"/>
          <c:order val="6"/>
          <c:tx>
            <c:strRef>
              <c:f>Sheet1!$I$1</c:f>
              <c:strCache>
                <c:ptCount val="1"/>
                <c:pt idx="0">
                  <c:v>size_expected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cat>
            <c:strRef>
              <c:f>Sheet1!$B$2:$B$86</c:f>
              <c:strCache>
                <c:ptCount val="5"/>
                <c:pt idx="0">
                  <c:v>EBU_Graphics.yuv10</c:v>
                </c:pt>
                <c:pt idx="1">
                  <c:v>Earth-May_yuv10</c:v>
                </c:pt>
                <c:pt idx="2">
                  <c:v>EBU_horse.yuv10</c:v>
                </c:pt>
                <c:pt idx="3">
                  <c:v>kidssoccer.yuv10</c:v>
                </c:pt>
                <c:pt idx="4">
                  <c:v>EBU_waterrocks.yuv10</c:v>
                </c:pt>
              </c:strCache>
            </c:strRef>
          </c:cat>
          <c:val>
            <c:numRef>
              <c:f>Sheet1!$I$2:$I$86</c:f>
            </c:numRef>
          </c:val>
          <c:smooth val="0"/>
          <c:extLst>
            <c:ext xmlns:c16="http://schemas.microsoft.com/office/drawing/2014/chart" uri="{C3380CC4-5D6E-409C-BE32-E72D297353CC}">
              <c16:uniqueId val="{00000006-96E7-42FE-ACCD-40B0CC4DCBB0}"/>
            </c:ext>
          </c:extLst>
        </c:ser>
        <c:ser>
          <c:idx val="7"/>
          <c:order val="7"/>
          <c:tx>
            <c:strRef>
              <c:f>Sheet1!$J$1</c:f>
              <c:strCache>
                <c:ptCount val="1"/>
                <c:pt idx="0">
                  <c:v>uncompressed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cat>
            <c:strRef>
              <c:f>Sheet1!$B$2:$B$86</c:f>
              <c:strCache>
                <c:ptCount val="5"/>
                <c:pt idx="0">
                  <c:v>EBU_Graphics.yuv10</c:v>
                </c:pt>
                <c:pt idx="1">
                  <c:v>Earth-May_yuv10</c:v>
                </c:pt>
                <c:pt idx="2">
                  <c:v>EBU_horse.yuv10</c:v>
                </c:pt>
                <c:pt idx="3">
                  <c:v>kidssoccer.yuv10</c:v>
                </c:pt>
                <c:pt idx="4">
                  <c:v>EBU_waterrocks.yuv10</c:v>
                </c:pt>
              </c:strCache>
            </c:strRef>
          </c:cat>
          <c:val>
            <c:numRef>
              <c:f>Sheet1!$J$2:$J$86</c:f>
            </c:numRef>
          </c:val>
          <c:smooth val="0"/>
          <c:extLst>
            <c:ext xmlns:c16="http://schemas.microsoft.com/office/drawing/2014/chart" uri="{C3380CC4-5D6E-409C-BE32-E72D297353CC}">
              <c16:uniqueId val="{00000007-96E7-42FE-ACCD-40B0CC4DCBB0}"/>
            </c:ext>
          </c:extLst>
        </c:ser>
        <c:ser>
          <c:idx val="8"/>
          <c:order val="8"/>
          <c:tx>
            <c:strRef>
              <c:f>Sheet1!$K$1</c:f>
              <c:strCache>
                <c:ptCount val="1"/>
                <c:pt idx="0">
                  <c:v> TICO rate (Lossless)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cat>
            <c:strRef>
              <c:f>Sheet1!$B$2:$B$86</c:f>
              <c:strCache>
                <c:ptCount val="5"/>
                <c:pt idx="0">
                  <c:v>EBU_Graphics.yuv10</c:v>
                </c:pt>
                <c:pt idx="1">
                  <c:v>Earth-May_yuv10</c:v>
                </c:pt>
                <c:pt idx="2">
                  <c:v>EBU_horse.yuv10</c:v>
                </c:pt>
                <c:pt idx="3">
                  <c:v>kidssoccer.yuv10</c:v>
                </c:pt>
                <c:pt idx="4">
                  <c:v>EBU_waterrocks.yuv10</c:v>
                </c:pt>
              </c:strCache>
            </c:strRef>
          </c:cat>
          <c:val>
            <c:numRef>
              <c:f>Sheet1!$K$2:$K$86</c:f>
              <c:numCache>
                <c:formatCode>0.00%</c:formatCode>
                <c:ptCount val="5"/>
                <c:pt idx="0">
                  <c:v>0.66584934413580299</c:v>
                </c:pt>
                <c:pt idx="1">
                  <c:v>0.34105092592592601</c:v>
                </c:pt>
                <c:pt idx="2">
                  <c:v>0.68342862654321002</c:v>
                </c:pt>
                <c:pt idx="3">
                  <c:v>0.69379012345679003</c:v>
                </c:pt>
                <c:pt idx="4">
                  <c:v>0.67179475308642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96E7-42FE-ACCD-40B0CC4DCBB0}"/>
            </c:ext>
          </c:extLst>
        </c:ser>
        <c:ser>
          <c:idx val="10"/>
          <c:order val="9"/>
          <c:tx>
            <c:strRef>
              <c:f>Sheet1!$M$1</c:f>
              <c:strCache>
                <c:ptCount val="1"/>
                <c:pt idx="0">
                  <c:v>Uncompressed rate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Sheet1!$B$2:$B$86</c:f>
              <c:strCache>
                <c:ptCount val="5"/>
                <c:pt idx="0">
                  <c:v>EBU_Graphics.yuv10</c:v>
                </c:pt>
                <c:pt idx="1">
                  <c:v>Earth-May_yuv10</c:v>
                </c:pt>
                <c:pt idx="2">
                  <c:v>EBU_horse.yuv10</c:v>
                </c:pt>
                <c:pt idx="3">
                  <c:v>kidssoccer.yuv10</c:v>
                </c:pt>
                <c:pt idx="4">
                  <c:v>EBU_waterrocks.yuv10</c:v>
                </c:pt>
              </c:strCache>
            </c:strRef>
          </c:cat>
          <c:val>
            <c:numRef>
              <c:f>Sheet1!$M$2:$M$86</c:f>
              <c:numCache>
                <c:formatCode>0.00%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96E7-42FE-ACCD-40B0CC4DCB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0356312"/>
        <c:axId val="340356704"/>
      </c:lineChart>
      <c:catAx>
        <c:axId val="340356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356704"/>
        <c:crosses val="autoZero"/>
        <c:auto val="1"/>
        <c:lblAlgn val="ctr"/>
        <c:lblOffset val="100"/>
        <c:noMultiLvlLbl val="0"/>
      </c:catAx>
      <c:valAx>
        <c:axId val="34035670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356312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8820258358468653"/>
          <c:y val="0.90032796548049965"/>
          <c:w val="0.42876325483096633"/>
          <c:h val="5.28671330741376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206DB-8C2F-4C0C-9FBD-D218CFDBFC76}" type="datetimeFigureOut">
              <a:rPr lang="fr-BE" smtClean="0"/>
              <a:t>12-09-18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0C137-E8BA-4B49-A47C-F946C902CF70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0586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6D3A66E-857F-470C-B10A-382D7E38D01D}" type="slidenum">
              <a:rPr lang="fr-BE" altLang="en-US" smtClean="0"/>
              <a:pPr/>
              <a:t>7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934477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  <a:p>
            <a:r>
              <a:rPr lang="en-US" altLang="en-US" dirty="0"/>
              <a:t>In the graph, the original frame is compressed and one bit is flipped at 1000 different random positions in the compressed bitstream. These tampered bitstreams are then decompressed by the decoder.</a:t>
            </a:r>
            <a:endParaRPr lang="en-US" altLang="en-US" sz="400" dirty="0"/>
          </a:p>
          <a:p>
            <a:r>
              <a:rPr lang="en-US" altLang="en-US" dirty="0"/>
              <a:t>The error propagation is limited thanks to its </a:t>
            </a:r>
            <a:r>
              <a:rPr lang="en-US" altLang="en-US" dirty="0" err="1"/>
              <a:t>codestream</a:t>
            </a:r>
            <a:r>
              <a:rPr lang="en-US" altLang="en-US" dirty="0"/>
              <a:t> syntax that has a clean split between raw data and coded data. </a:t>
            </a:r>
            <a:endParaRPr lang="en-US" altLang="en-US" sz="200" dirty="0"/>
          </a:p>
          <a:p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42337E4-0336-4F1D-80F8-CA4AD5884FDE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146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BCCC454-9849-477A-85E1-3D6366658532}" type="slidenum">
              <a:rPr lang="fr-BE" altLang="en-US" smtClean="0"/>
              <a:pPr/>
              <a:t>10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405073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  <a:prstGeom prst="rect">
            <a:avLst/>
          </a:prstGeom>
        </p:spPr>
        <p:txBody>
          <a:bodyPr anchor="ctr"/>
          <a:lstStyle>
            <a:lvl1pPr algn="l">
              <a:defRPr sz="4000" b="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/>
          <a:lstStyle/>
          <a:p>
            <a:fld id="{140A8C1D-4E09-4F20-B7C0-36043D06C863}" type="datetimeFigureOut">
              <a:rPr lang="fr-BE" smtClean="0"/>
              <a:t>12-09-18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57903D3-4254-43CC-9508-B4ADCE43AA16}" type="slidenum">
              <a:rPr lang="fr-BE" smtClean="0"/>
              <a:pPr/>
              <a:t>‹#›</a:t>
            </a:fld>
            <a:endParaRPr lang="fr-BE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979" y="1991508"/>
            <a:ext cx="46958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765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  <a:prstGeom prst="rect">
            <a:avLst/>
          </a:prstGeom>
        </p:spPr>
        <p:txBody>
          <a:bodyPr anchor="ctr"/>
          <a:lstStyle>
            <a:lvl1pPr algn="l">
              <a:defRPr sz="4000" b="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/>
          <a:lstStyle/>
          <a:p>
            <a:fld id="{140A8C1D-4E09-4F20-B7C0-36043D06C863}" type="datetimeFigureOut">
              <a:rPr lang="fr-BE" smtClean="0"/>
              <a:t>12-09-18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57903D3-4254-43CC-9508-B4ADCE43AA16}" type="slidenum">
              <a:rPr lang="fr-BE" smtClean="0"/>
              <a:pPr/>
              <a:t>‹#›</a:t>
            </a:fld>
            <a:endParaRPr lang="fr-BE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587" y="729438"/>
            <a:ext cx="46958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111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  <a:prstGeom prst="rect">
            <a:avLst/>
          </a:prstGeo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140A8C1D-4E09-4F20-B7C0-36043D06C863}" type="datetimeFigureOut">
              <a:rPr lang="fr-BE" smtClean="0"/>
              <a:t>12-09-18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D08B296-8B12-474C-BB6A-3CE0679BFCD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20419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663" y="2603500"/>
            <a:ext cx="4997449" cy="34163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5035551" cy="3416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D08B296-8B12-474C-BB6A-3CE0679BFCD6}" type="slidenum">
              <a:rPr lang="fr-BE" smtClean="0"/>
              <a:t>‹#›</a:t>
            </a:fld>
            <a:endParaRPr lang="fr-B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CEDBC22-A935-43DB-ACCA-1C08361D4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663" y="479799"/>
            <a:ext cx="10261600" cy="70696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200"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0164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61110" y="4114801"/>
            <a:ext cx="2125662" cy="17988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Booth number here/ </a:t>
            </a:r>
            <a:r>
              <a:rPr lang="en-US" dirty="0" err="1"/>
              <a:t>weblink</a:t>
            </a:r>
            <a:r>
              <a:rPr lang="en-US" dirty="0"/>
              <a:t> / contact info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123079" y="2328084"/>
            <a:ext cx="7825227" cy="3585581"/>
          </a:xfrm>
          <a:prstGeom prst="rect">
            <a:avLst/>
          </a:prstGeom>
        </p:spPr>
        <p:txBody>
          <a:bodyPr>
            <a:normAutofit/>
          </a:bodyPr>
          <a:lstStyle>
            <a:lvl1pPr marL="447675" marR="0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F3B9C"/>
              </a:buClr>
              <a:buSzPct val="150000"/>
              <a:buFontTx/>
              <a:buBlip>
                <a:blip r:embed="rId2"/>
              </a:buBlip>
              <a:tabLst/>
              <a:defRPr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F3B9C"/>
              </a:buClr>
              <a:buSzPct val="150000"/>
              <a:buFontTx/>
              <a:buBlip>
                <a:blip r:embed="rId2"/>
              </a:buBlip>
              <a:tabLst/>
              <a:defRPr/>
            </a:pPr>
            <a:r>
              <a:rPr lang="en-US" noProof="0" dirty="0"/>
              <a:t>Short description(s) of (existing/future) Product/demo related to TICO &amp; IBC(add illustration/picture if possible)  You can optionally add some bullets points…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D08B296-8B12-474C-BB6A-3CE0679BFCD6}" type="slidenum">
              <a:rPr lang="fr-BE" smtClean="0"/>
              <a:t>‹#›</a:t>
            </a:fld>
            <a:endParaRPr lang="fr-BE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561110" y="2313787"/>
            <a:ext cx="2125662" cy="15351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BE" dirty="0" err="1"/>
              <a:t>Company</a:t>
            </a:r>
            <a:r>
              <a:rPr lang="fr-BE" dirty="0"/>
              <a:t> logo </a:t>
            </a:r>
            <a:r>
              <a:rPr lang="fr-BE" dirty="0" err="1"/>
              <a:t>here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5FF1BA1-18FB-444E-9AB9-3BC4FBAFD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663" y="479799"/>
            <a:ext cx="10261600" cy="70696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200"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91617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664" y="2603500"/>
            <a:ext cx="4997448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663" y="3179762"/>
            <a:ext cx="4997449" cy="28400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5035551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5035551" cy="28400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D08B296-8B12-474C-BB6A-3CE0679BFCD6}" type="slidenum">
              <a:rPr lang="fr-BE" smtClean="0"/>
              <a:t>‹#›</a:t>
            </a:fld>
            <a:endParaRPr lang="fr-BE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FE123A3-5BAA-4FB3-9332-4C0EA4068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663" y="479799"/>
            <a:ext cx="10261600" cy="70696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200"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47946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663" y="479799"/>
            <a:ext cx="10261600" cy="70696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200"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982663" y="2060575"/>
            <a:ext cx="10261600" cy="3960813"/>
          </a:xfrm>
          <a:prstGeom prst="rect">
            <a:avLst/>
          </a:prstGeom>
        </p:spPr>
        <p:txBody>
          <a:bodyPr/>
          <a:lstStyle>
            <a:lvl1pPr>
              <a:defRPr sz="1800" b="0">
                <a:latin typeface="Arial" pitchFamily="34" charset="0"/>
                <a:cs typeface="Arial" pitchFamily="34" charset="0"/>
              </a:defRPr>
            </a:lvl1pPr>
            <a:lvl2pPr marL="896938" indent="-285750">
              <a:defRPr sz="1600" b="0">
                <a:latin typeface="Arial" pitchFamily="34" charset="0"/>
                <a:cs typeface="Arial" pitchFamily="34" charset="0"/>
              </a:defRPr>
            </a:lvl2pPr>
            <a:lvl3pPr>
              <a:defRPr sz="1400" b="0">
                <a:latin typeface="Arial" pitchFamily="34" charset="0"/>
                <a:cs typeface="Arial" pitchFamily="34" charset="0"/>
              </a:defRPr>
            </a:lvl3pPr>
            <a:lvl4pPr>
              <a:defRPr sz="1200" b="0">
                <a:latin typeface="Arial" pitchFamily="34" charset="0"/>
                <a:cs typeface="Arial" pitchFamily="34" charset="0"/>
              </a:defRPr>
            </a:lvl4pPr>
            <a:lvl5pPr>
              <a:defRPr sz="1200" b="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0049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31BB852-F741-4226-8924-B0B37D1C840F}"/>
              </a:ext>
            </a:extLst>
          </p:cNvPr>
          <p:cNvSpPr/>
          <p:nvPr userDrawn="1"/>
        </p:nvSpPr>
        <p:spPr>
          <a:xfrm>
            <a:off x="0" y="0"/>
            <a:ext cx="12192000" cy="5448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5C7651-3602-4E02-9E33-268F31EF6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98241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t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7C6D927-0C01-4913-B004-9F2A8D864B99}"/>
              </a:ext>
            </a:extLst>
          </p:cNvPr>
          <p:cNvGrpSpPr/>
          <p:nvPr userDrawn="1"/>
        </p:nvGrpSpPr>
        <p:grpSpPr>
          <a:xfrm>
            <a:off x="0" y="0"/>
            <a:ext cx="12311973" cy="6849536"/>
            <a:chOff x="0" y="0"/>
            <a:chExt cx="12311973" cy="6849536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49536"/>
            </a:xfrm>
            <a:prstGeom prst="rect">
              <a:avLst/>
            </a:prstGeom>
            <a:blipFill>
              <a:blip r:embed="rId10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13D6B56F-55CC-48C1-B044-3F4938A1E452}"/>
                </a:ext>
              </a:extLst>
            </p:cNvPr>
            <p:cNvSpPr/>
            <p:nvPr userDrawn="1"/>
          </p:nvSpPr>
          <p:spPr bwMode="gray">
            <a:xfrm>
              <a:off x="0" y="2949484"/>
              <a:ext cx="12192000" cy="3900052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 rot="21262285">
              <a:off x="8487092" y="1359698"/>
              <a:ext cx="3824881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0" y="1443318"/>
              <a:ext cx="12192000" cy="3052482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2492" y="6071794"/>
            <a:ext cx="1471988" cy="6718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78B1D344-64A4-441C-9252-00FA545898A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65100" cap="sq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09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7" r:id="rId1"/>
    <p:sldLayoutId id="2147484033" r:id="rId2"/>
    <p:sldLayoutId id="2147484015" r:id="rId3"/>
    <p:sldLayoutId id="2147484018" r:id="rId4"/>
    <p:sldLayoutId id="2147484034" r:id="rId5"/>
    <p:sldLayoutId id="2147484019" r:id="rId6"/>
    <p:sldLayoutId id="2147484036" r:id="rId7"/>
    <p:sldLayoutId id="2147484037" r:id="rId8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150000"/>
        <a:buFontTx/>
        <a:buBlip>
          <a:blip r:embed="rId12"/>
        </a:buBlip>
        <a:defRPr sz="1800" b="0" i="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1600" b="0" i="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001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1400" b="0" i="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543050" indent="-1714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1200" b="0" i="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00250" indent="-1714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1200" b="0" i="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chart" Target="../charts/chart1.xml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1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pn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3056" y="2156650"/>
            <a:ext cx="4480736" cy="2283824"/>
          </a:xfrm>
        </p:spPr>
        <p:txBody>
          <a:bodyPr/>
          <a:lstStyle/>
          <a:p>
            <a:pPr algn="ctr"/>
            <a:r>
              <a:rPr lang="en-US" dirty="0"/>
              <a:t>Live HD.4K.8K </a:t>
            </a:r>
            <a:br>
              <a:rPr lang="en-US" dirty="0"/>
            </a:br>
            <a:r>
              <a:rPr lang="en-US" dirty="0"/>
              <a:t>over IP Networks. </a:t>
            </a:r>
            <a:r>
              <a:rPr lang="en-US" b="1" dirty="0"/>
              <a:t>NOW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67941" y="6105329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 IBC 2018</a:t>
            </a:r>
          </a:p>
        </p:txBody>
      </p:sp>
    </p:spTree>
    <p:extLst>
      <p:ext uri="{BB962C8B-B14F-4D97-AF65-F5344CB8AC3E}">
        <p14:creationId xmlns:p14="http://schemas.microsoft.com/office/powerpoint/2010/main" val="1136970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982663" y="2060575"/>
            <a:ext cx="5113337" cy="3960813"/>
          </a:xfrm>
        </p:spPr>
        <p:txBody>
          <a:bodyPr>
            <a:normAutofit/>
          </a:bodyPr>
          <a:lstStyle/>
          <a:p>
            <a:r>
              <a:rPr lang="en-US" altLang="en-US" sz="1800" dirty="0"/>
              <a:t>Lossless coding is a de-facto feature. </a:t>
            </a:r>
            <a:r>
              <a:rPr lang="en-US" altLang="en-US" sz="1800" b="0" dirty="0"/>
              <a:t>So if the expected compression ratio is not high (lower than 2:1), the results might be math. lossless. </a:t>
            </a:r>
          </a:p>
          <a:p>
            <a:r>
              <a:rPr lang="en-US" altLang="en-US" sz="1800" b="0" dirty="0"/>
              <a:t>To guarantee a CBR behavior, either padding, or rate allocation mechanisms will be applied to achieve the desired rate.</a:t>
            </a:r>
          </a:p>
          <a:p>
            <a:r>
              <a:rPr lang="en-US" altLang="en-US" sz="1800" b="0" dirty="0"/>
              <a:t>Typical UHDTV-1 60p 422 broadcast content will achieve about 7.5 Gbit/s in math. lossless. In other words, 12G-SDI  down to a 10GbE with TICO could be lossless.</a:t>
            </a:r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2187664"/>
              </p:ext>
            </p:extLst>
          </p:nvPr>
        </p:nvGraphicFramePr>
        <p:xfrm>
          <a:off x="6502931" y="3190573"/>
          <a:ext cx="4741332" cy="2646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7414" name="Group 6"/>
          <p:cNvGrpSpPr>
            <a:grpSpLocks/>
          </p:cNvGrpSpPr>
          <p:nvPr/>
        </p:nvGrpSpPr>
        <p:grpSpPr bwMode="auto">
          <a:xfrm>
            <a:off x="6502930" y="2060575"/>
            <a:ext cx="4741333" cy="433916"/>
            <a:chOff x="609600" y="1919288"/>
            <a:chExt cx="9705701" cy="1082937"/>
          </a:xfrm>
        </p:grpSpPr>
        <p:pic>
          <p:nvPicPr>
            <p:cNvPr id="17416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1919288"/>
              <a:ext cx="1790700" cy="1057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7" name="Picture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40476" y="1944950"/>
              <a:ext cx="1774825" cy="1047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8" name="Picture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8354" y="1919288"/>
              <a:ext cx="1790701" cy="1006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9" name="Picture 1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1425" y="1919288"/>
              <a:ext cx="1849438" cy="1042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20" name="Picture 1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547" y="1944950"/>
              <a:ext cx="1881187" cy="1057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6380691" y="2534826"/>
            <a:ext cx="496041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1600" b="1" dirty="0">
                <a:solidFill>
                  <a:schemeClr val="tx2"/>
                </a:solidFill>
                <a:latin typeface="+mn-lt"/>
              </a:rPr>
              <a:t>Variable Bit Rate: Mathematically Lossless results</a:t>
            </a:r>
            <a:br>
              <a:rPr lang="en-US" altLang="en-US" sz="1600" b="1" dirty="0">
                <a:solidFill>
                  <a:schemeClr val="tx2"/>
                </a:solidFill>
                <a:latin typeface="+mn-lt"/>
              </a:rPr>
            </a:br>
            <a:r>
              <a:rPr lang="en-US" altLang="en-US" sz="1600" b="1" dirty="0">
                <a:solidFill>
                  <a:schemeClr val="tx2"/>
                </a:solidFill>
                <a:latin typeface="+mn-lt"/>
              </a:rPr>
              <a:t>(75% = 15bpp or 1.5:1) </a:t>
            </a:r>
            <a:endParaRPr lang="en-US" altLang="en-US" sz="1867" b="1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444B9CE-7887-4C6C-AD2A-101658E74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Mathematically lossless mode available</a:t>
            </a:r>
          </a:p>
        </p:txBody>
      </p:sp>
    </p:spTree>
    <p:extLst>
      <p:ext uri="{BB962C8B-B14F-4D97-AF65-F5344CB8AC3E}">
        <p14:creationId xmlns:p14="http://schemas.microsoft.com/office/powerpoint/2010/main" val="1218892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5000">
        <p:fade/>
      </p:transition>
    </mc:Choice>
    <mc:Fallback>
      <p:transition spd="med" advClick="0" advTm="15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658814" y="3238423"/>
            <a:ext cx="4703408" cy="2324814"/>
          </a:xfrm>
        </p:spPr>
        <p:txBody>
          <a:bodyPr numCol="1">
            <a:normAutofit/>
          </a:bodyPr>
          <a:lstStyle/>
          <a:p>
            <a:r>
              <a:rPr lang="en-US" altLang="en-US" sz="2000" dirty="0"/>
              <a:t>TICO SMPTE RDD35 </a:t>
            </a:r>
            <a:r>
              <a:rPr lang="en-US" altLang="en-US" sz="2000" b="0" dirty="0"/>
              <a:t>specifies:</a:t>
            </a:r>
          </a:p>
          <a:p>
            <a:pPr lvl="1"/>
            <a:r>
              <a:rPr lang="en-US" altLang="en-US" sz="1600" b="0" dirty="0"/>
              <a:t>TICO compression, its codestream syntax, its decoding process </a:t>
            </a:r>
          </a:p>
          <a:p>
            <a:pPr lvl="1"/>
            <a:r>
              <a:rPr lang="en-US" altLang="en-US" sz="1600" b="0" dirty="0"/>
              <a:t>TICO bitstream mapping on SDI / ST2022-6</a:t>
            </a:r>
          </a:p>
          <a:p>
            <a:pPr lvl="1"/>
            <a:r>
              <a:rPr lang="en-US" altLang="en-US" sz="1600" b="0" dirty="0"/>
              <a:t>TICO bitstream mapping on RTP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FE6A51-08B2-42F5-9075-A0F9A039F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2060575"/>
            <a:ext cx="10567986" cy="790602"/>
          </a:xfrm>
        </p:spPr>
        <p:txBody>
          <a:bodyPr/>
          <a:lstStyle/>
          <a:p>
            <a:r>
              <a:rPr lang="en-US" altLang="en-US" b="1" dirty="0">
                <a:solidFill>
                  <a:schemeClr val="tx1"/>
                </a:solidFill>
              </a:rPr>
              <a:t>Open specifications &amp; standardization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4E113AD-8057-4DF2-9002-B86CB18F0472}"/>
              </a:ext>
            </a:extLst>
          </p:cNvPr>
          <p:cNvSpPr txBox="1">
            <a:spLocks/>
          </p:cNvSpPr>
          <p:nvPr/>
        </p:nvSpPr>
        <p:spPr>
          <a:xfrm>
            <a:off x="5362222" y="3238423"/>
            <a:ext cx="5882041" cy="2324814"/>
          </a:xfrm>
          <a:prstGeom prst="rect">
            <a:avLst/>
          </a:prstGeom>
        </p:spPr>
        <p:txBody>
          <a:bodyPr numCol="1">
            <a:normAutofit/>
          </a:bodyPr>
          <a:lstStyle>
            <a:lvl1pPr marL="2857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50000"/>
              <a:buFontTx/>
              <a:buBlip>
                <a:blip r:embed="rId2"/>
              </a:buBlip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96938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001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543050" indent="-1714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00250" indent="-1714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000" dirty="0"/>
              <a:t>JPEG-XS (ISO/IEC 21122 </a:t>
            </a:r>
            <a:r>
              <a:rPr lang="en-US" altLang="en-US" sz="2000" dirty="0">
                <a:solidFill>
                  <a:schemeClr val="accent2"/>
                </a:solidFill>
              </a:rPr>
              <a:t>DRAFT</a:t>
            </a:r>
            <a:r>
              <a:rPr lang="en-US" altLang="en-US" sz="2000" dirty="0"/>
              <a:t>) specifies</a:t>
            </a:r>
            <a:r>
              <a:rPr lang="en-US" altLang="en-US" sz="1600" dirty="0"/>
              <a:t>:</a:t>
            </a:r>
          </a:p>
          <a:p>
            <a:pPr lvl="1"/>
            <a:r>
              <a:rPr lang="en-US" altLang="en-US" dirty="0"/>
              <a:t>Part 1: Core coding system (compression, codestream syntax and decoding process)</a:t>
            </a:r>
          </a:p>
          <a:p>
            <a:pPr lvl="1"/>
            <a:r>
              <a:rPr lang="en-US" altLang="en-US" dirty="0"/>
              <a:t>Part 2: Profiles and buffer models</a:t>
            </a:r>
          </a:p>
          <a:p>
            <a:pPr lvl="1"/>
            <a:r>
              <a:rPr lang="en-US" altLang="en-US" dirty="0"/>
              <a:t>Part 3: Transport and container with IETF draft </a:t>
            </a:r>
          </a:p>
          <a:p>
            <a:pPr lvl="1"/>
            <a:endParaRPr lang="en-US" alt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874C5D-6B45-4903-B3A0-CBFC06F36DB9}"/>
              </a:ext>
            </a:extLst>
          </p:cNvPr>
          <p:cNvSpPr/>
          <p:nvPr/>
        </p:nvSpPr>
        <p:spPr>
          <a:xfrm>
            <a:off x="808140" y="544225"/>
            <a:ext cx="74550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US" sz="3200" dirty="0">
                <a:solidFill>
                  <a:prstClr val="white"/>
                </a:solidFill>
                <a:cs typeface="Arial" pitchFamily="34" charset="0"/>
              </a:rPr>
              <a:t>TICO – built to ease the move to IP</a:t>
            </a:r>
            <a:endParaRPr lang="en-B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09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F8F7F62-427E-4EDB-8E60-1DE4DC492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2060575"/>
            <a:ext cx="10759059" cy="962095"/>
          </a:xfrm>
        </p:spPr>
        <p:txBody>
          <a:bodyPr/>
          <a:lstStyle/>
          <a:p>
            <a:r>
              <a:rPr lang="en-US" altLang="en-US" b="1" dirty="0">
                <a:solidFill>
                  <a:schemeClr val="tx1"/>
                </a:solidFill>
              </a:rPr>
              <a:t>IP &amp; Hybrid SDI/IP Interoperability</a:t>
            </a:r>
            <a:br>
              <a:rPr lang="en-US" altLang="en-US" b="1" dirty="0">
                <a:solidFill>
                  <a:schemeClr val="tx1"/>
                </a:solidFill>
              </a:rPr>
            </a:br>
            <a:r>
              <a:rPr lang="en-US" altLang="en-US" sz="2400" dirty="0">
                <a:solidFill>
                  <a:schemeClr val="tx1"/>
                </a:solidFill>
              </a:rPr>
              <a:t>SDI &amp; ST2022-6 mapping / </a:t>
            </a:r>
            <a:r>
              <a:rPr lang="en-US" altLang="en-US" sz="2400" dirty="0" err="1">
                <a:solidFill>
                  <a:schemeClr val="tx1"/>
                </a:solidFill>
              </a:rPr>
              <a:t>rtp</a:t>
            </a:r>
            <a:r>
              <a:rPr lang="en-US" altLang="en-US" sz="2400" dirty="0">
                <a:solidFill>
                  <a:schemeClr val="tx1"/>
                </a:solidFill>
              </a:rPr>
              <a:t> mapping for ST2110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72B4F29-E391-4974-A8BD-1D37FC1C7D1F}"/>
              </a:ext>
            </a:extLst>
          </p:cNvPr>
          <p:cNvGrpSpPr/>
          <p:nvPr/>
        </p:nvGrpSpPr>
        <p:grpSpPr>
          <a:xfrm>
            <a:off x="1137899" y="3429000"/>
            <a:ext cx="9073008" cy="2670175"/>
            <a:chOff x="1363677" y="3429000"/>
            <a:chExt cx="9073008" cy="2670175"/>
          </a:xfrm>
        </p:grpSpPr>
        <p:sp>
          <p:nvSpPr>
            <p:cNvPr id="37" name="Rectangle : coins arrondis 17">
              <a:extLst>
                <a:ext uri="{FF2B5EF4-FFF2-40B4-BE49-F238E27FC236}">
                  <a16:creationId xmlns:a16="http://schemas.microsoft.com/office/drawing/2014/main" id="{16D71097-FD6D-45EF-95E2-A4A501F5B511}"/>
                </a:ext>
              </a:extLst>
            </p:cNvPr>
            <p:cNvSpPr/>
            <p:nvPr/>
          </p:nvSpPr>
          <p:spPr>
            <a:xfrm>
              <a:off x="2768571" y="3429000"/>
              <a:ext cx="7668114" cy="2670175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Connecteur droit avec flèche 26">
              <a:extLst>
                <a:ext uri="{FF2B5EF4-FFF2-40B4-BE49-F238E27FC236}">
                  <a16:creationId xmlns:a16="http://schemas.microsoft.com/office/drawing/2014/main" id="{63C76665-C288-4073-9E33-C5120625F966}"/>
                </a:ext>
              </a:extLst>
            </p:cNvPr>
            <p:cNvCxnSpPr>
              <a:cxnSpLocks/>
              <a:stCxn id="58" idx="3"/>
              <a:endCxn id="48" idx="1"/>
            </p:cNvCxnSpPr>
            <p:nvPr/>
          </p:nvCxnSpPr>
          <p:spPr>
            <a:xfrm>
              <a:off x="2076119" y="4223371"/>
              <a:ext cx="946059" cy="562040"/>
            </a:xfrm>
            <a:prstGeom prst="straightConnector1">
              <a:avLst/>
            </a:prstGeom>
            <a:ln w="19050"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avec flèche 27">
              <a:extLst>
                <a:ext uri="{FF2B5EF4-FFF2-40B4-BE49-F238E27FC236}">
                  <a16:creationId xmlns:a16="http://schemas.microsoft.com/office/drawing/2014/main" id="{028E4D21-C034-4176-8933-7DAD452481B3}"/>
                </a:ext>
              </a:extLst>
            </p:cNvPr>
            <p:cNvCxnSpPr>
              <a:cxnSpLocks/>
              <a:endCxn id="49" idx="1"/>
            </p:cNvCxnSpPr>
            <p:nvPr/>
          </p:nvCxnSpPr>
          <p:spPr>
            <a:xfrm flipV="1">
              <a:off x="4313409" y="4262288"/>
              <a:ext cx="512301" cy="2"/>
            </a:xfrm>
            <a:prstGeom prst="straightConnector1">
              <a:avLst/>
            </a:prstGeom>
            <a:ln w="19050"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avec flèche 28">
              <a:extLst>
                <a:ext uri="{FF2B5EF4-FFF2-40B4-BE49-F238E27FC236}">
                  <a16:creationId xmlns:a16="http://schemas.microsoft.com/office/drawing/2014/main" id="{85B312B9-9F25-411B-B85C-4EA6EFD87652}"/>
                </a:ext>
              </a:extLst>
            </p:cNvPr>
            <p:cNvCxnSpPr>
              <a:cxnSpLocks/>
              <a:endCxn id="50" idx="1"/>
            </p:cNvCxnSpPr>
            <p:nvPr/>
          </p:nvCxnSpPr>
          <p:spPr>
            <a:xfrm flipV="1">
              <a:off x="4294767" y="5210845"/>
              <a:ext cx="513284" cy="2974"/>
            </a:xfrm>
            <a:prstGeom prst="straightConnector1">
              <a:avLst/>
            </a:prstGeom>
            <a:ln w="19050"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avec flèche 29">
              <a:extLst>
                <a:ext uri="{FF2B5EF4-FFF2-40B4-BE49-F238E27FC236}">
                  <a16:creationId xmlns:a16="http://schemas.microsoft.com/office/drawing/2014/main" id="{1898B2F5-93B1-4B2D-96A4-866DAD34A9AF}"/>
                </a:ext>
              </a:extLst>
            </p:cNvPr>
            <p:cNvCxnSpPr>
              <a:cxnSpLocks/>
              <a:stCxn id="49" idx="3"/>
              <a:endCxn id="55" idx="1"/>
            </p:cNvCxnSpPr>
            <p:nvPr/>
          </p:nvCxnSpPr>
          <p:spPr>
            <a:xfrm flipV="1">
              <a:off x="5843831" y="4260511"/>
              <a:ext cx="276147" cy="1777"/>
            </a:xfrm>
            <a:prstGeom prst="straightConnector1">
              <a:avLst/>
            </a:prstGeom>
            <a:ln w="19050"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avec flèche 30">
              <a:extLst>
                <a:ext uri="{FF2B5EF4-FFF2-40B4-BE49-F238E27FC236}">
                  <a16:creationId xmlns:a16="http://schemas.microsoft.com/office/drawing/2014/main" id="{4ABF9F4D-7AD5-4D2B-92F6-BB0AF79F17DD}"/>
                </a:ext>
              </a:extLst>
            </p:cNvPr>
            <p:cNvCxnSpPr>
              <a:cxnSpLocks/>
              <a:stCxn id="50" idx="3"/>
              <a:endCxn id="53" idx="1"/>
            </p:cNvCxnSpPr>
            <p:nvPr/>
          </p:nvCxnSpPr>
          <p:spPr>
            <a:xfrm>
              <a:off x="5826172" y="5210845"/>
              <a:ext cx="2584844" cy="0"/>
            </a:xfrm>
            <a:prstGeom prst="straightConnector1">
              <a:avLst/>
            </a:prstGeom>
            <a:ln w="19050"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 : en angle 34">
              <a:extLst>
                <a:ext uri="{FF2B5EF4-FFF2-40B4-BE49-F238E27FC236}">
                  <a16:creationId xmlns:a16="http://schemas.microsoft.com/office/drawing/2014/main" id="{41FF541F-FB65-4DE1-8FAD-CA93F9D7E199}"/>
                </a:ext>
              </a:extLst>
            </p:cNvPr>
            <p:cNvCxnSpPr>
              <a:cxnSpLocks/>
              <a:stCxn id="51" idx="3"/>
              <a:endCxn id="55" idx="3"/>
            </p:cNvCxnSpPr>
            <p:nvPr/>
          </p:nvCxnSpPr>
          <p:spPr>
            <a:xfrm flipH="1" flipV="1">
              <a:off x="7861637" y="4260511"/>
              <a:ext cx="2" cy="519382"/>
            </a:xfrm>
            <a:prstGeom prst="bentConnector3">
              <a:avLst>
                <a:gd name="adj1" fmla="val -11430000000"/>
              </a:avLst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 : en angle 38">
              <a:extLst>
                <a:ext uri="{FF2B5EF4-FFF2-40B4-BE49-F238E27FC236}">
                  <a16:creationId xmlns:a16="http://schemas.microsoft.com/office/drawing/2014/main" id="{98874D05-9410-4621-9145-CAB9A9E010E7}"/>
                </a:ext>
              </a:extLst>
            </p:cNvPr>
            <p:cNvCxnSpPr>
              <a:cxnSpLocks/>
              <a:stCxn id="50" idx="3"/>
              <a:endCxn id="51" idx="1"/>
            </p:cNvCxnSpPr>
            <p:nvPr/>
          </p:nvCxnSpPr>
          <p:spPr>
            <a:xfrm flipV="1">
              <a:off x="5826172" y="4779893"/>
              <a:ext cx="293808" cy="430952"/>
            </a:xfrm>
            <a:prstGeom prst="bentConnector3">
              <a:avLst/>
            </a:prstGeom>
            <a:ln w="19050"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avec flèche 40">
              <a:extLst>
                <a:ext uri="{FF2B5EF4-FFF2-40B4-BE49-F238E27FC236}">
                  <a16:creationId xmlns:a16="http://schemas.microsoft.com/office/drawing/2014/main" id="{E59CC401-87F1-476D-997D-1360168DADBB}"/>
                </a:ext>
              </a:extLst>
            </p:cNvPr>
            <p:cNvCxnSpPr>
              <a:cxnSpLocks/>
              <a:stCxn id="60" idx="3"/>
              <a:endCxn id="48" idx="1"/>
            </p:cNvCxnSpPr>
            <p:nvPr/>
          </p:nvCxnSpPr>
          <p:spPr>
            <a:xfrm flipV="1">
              <a:off x="2076119" y="4785411"/>
              <a:ext cx="946059" cy="536171"/>
            </a:xfrm>
            <a:prstGeom prst="straightConnector1">
              <a:avLst/>
            </a:prstGeom>
            <a:ln w="19050"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avec flèche 16">
              <a:extLst>
                <a:ext uri="{FF2B5EF4-FFF2-40B4-BE49-F238E27FC236}">
                  <a16:creationId xmlns:a16="http://schemas.microsoft.com/office/drawing/2014/main" id="{3D1393C2-BB9D-4D7D-9135-00F6B19E01EB}"/>
                </a:ext>
              </a:extLst>
            </p:cNvPr>
            <p:cNvCxnSpPr>
              <a:cxnSpLocks/>
              <a:stCxn id="59" idx="3"/>
              <a:endCxn id="48" idx="1"/>
            </p:cNvCxnSpPr>
            <p:nvPr/>
          </p:nvCxnSpPr>
          <p:spPr>
            <a:xfrm>
              <a:off x="2084967" y="4779809"/>
              <a:ext cx="937211" cy="5602"/>
            </a:xfrm>
            <a:prstGeom prst="straightConnector1">
              <a:avLst/>
            </a:prstGeom>
            <a:ln w="19050"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avec flèche 49">
              <a:extLst>
                <a:ext uri="{FF2B5EF4-FFF2-40B4-BE49-F238E27FC236}">
                  <a16:creationId xmlns:a16="http://schemas.microsoft.com/office/drawing/2014/main" id="{E91FF326-3E05-4B7E-9B38-5A3CB2BCC7A0}"/>
                </a:ext>
              </a:extLst>
            </p:cNvPr>
            <p:cNvCxnSpPr>
              <a:cxnSpLocks/>
              <a:endCxn id="52" idx="1"/>
            </p:cNvCxnSpPr>
            <p:nvPr/>
          </p:nvCxnSpPr>
          <p:spPr>
            <a:xfrm>
              <a:off x="8089106" y="4515391"/>
              <a:ext cx="321910" cy="0"/>
            </a:xfrm>
            <a:prstGeom prst="straightConnector1">
              <a:avLst/>
            </a:prstGeom>
            <a:ln w="19050"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 : coins arrondis 18">
              <a:extLst>
                <a:ext uri="{FF2B5EF4-FFF2-40B4-BE49-F238E27FC236}">
                  <a16:creationId xmlns:a16="http://schemas.microsoft.com/office/drawing/2014/main" id="{7DCF7A54-1ECA-4331-AAA2-609665274FB3}"/>
                </a:ext>
              </a:extLst>
            </p:cNvPr>
            <p:cNvSpPr/>
            <p:nvPr/>
          </p:nvSpPr>
          <p:spPr>
            <a:xfrm>
              <a:off x="3022178" y="3988295"/>
              <a:ext cx="1435110" cy="1594232"/>
            </a:xfrm>
            <a:prstGeom prst="roundRect">
              <a:avLst/>
            </a:prstGeom>
            <a:solidFill>
              <a:srgbClr val="88A6D0"/>
            </a:solidFill>
            <a:ln w="76200">
              <a:solidFill>
                <a:srgbClr val="4949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dirty="0"/>
                <a:t>TICO </a:t>
              </a:r>
            </a:p>
            <a:p>
              <a:pPr algn="ctr"/>
              <a:r>
                <a:rPr lang="fr-BE" dirty="0"/>
                <a:t>(RDD35)</a:t>
              </a:r>
            </a:p>
            <a:p>
              <a:pPr algn="ctr"/>
              <a:r>
                <a:rPr lang="fr-BE" dirty="0"/>
                <a:t>(JPEG-XS)</a:t>
              </a:r>
            </a:p>
          </p:txBody>
        </p:sp>
        <p:sp>
          <p:nvSpPr>
            <p:cNvPr id="49" name="Rectangle : coins arrondis 19">
              <a:extLst>
                <a:ext uri="{FF2B5EF4-FFF2-40B4-BE49-F238E27FC236}">
                  <a16:creationId xmlns:a16="http://schemas.microsoft.com/office/drawing/2014/main" id="{96A39CF1-A854-49F9-9834-E4FB184D29B9}"/>
                </a:ext>
              </a:extLst>
            </p:cNvPr>
            <p:cNvSpPr/>
            <p:nvPr/>
          </p:nvSpPr>
          <p:spPr>
            <a:xfrm>
              <a:off x="4825710" y="4034704"/>
              <a:ext cx="1018121" cy="455168"/>
            </a:xfrm>
            <a:prstGeom prst="roundRect">
              <a:avLst/>
            </a:prstGeom>
            <a:solidFill>
              <a:srgbClr val="88A6D0"/>
            </a:solidFill>
            <a:ln>
              <a:solidFill>
                <a:srgbClr val="88A6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200" dirty="0"/>
                <a:t>RTP Mapping</a:t>
              </a:r>
            </a:p>
          </p:txBody>
        </p:sp>
        <p:sp>
          <p:nvSpPr>
            <p:cNvPr id="50" name="Rectangle : coins arrondis 20">
              <a:extLst>
                <a:ext uri="{FF2B5EF4-FFF2-40B4-BE49-F238E27FC236}">
                  <a16:creationId xmlns:a16="http://schemas.microsoft.com/office/drawing/2014/main" id="{A8BF74F9-1D56-4A44-B582-DCA7E56E36D1}"/>
                </a:ext>
              </a:extLst>
            </p:cNvPr>
            <p:cNvSpPr/>
            <p:nvPr/>
          </p:nvSpPr>
          <p:spPr>
            <a:xfrm>
              <a:off x="4808051" y="4976388"/>
              <a:ext cx="1018121" cy="468914"/>
            </a:xfrm>
            <a:prstGeom prst="roundRect">
              <a:avLst/>
            </a:prstGeom>
            <a:solidFill>
              <a:srgbClr val="494996"/>
            </a:solidFill>
            <a:ln>
              <a:solidFill>
                <a:srgbClr val="4445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200" dirty="0"/>
                <a:t>SDI Mapping</a:t>
              </a:r>
            </a:p>
          </p:txBody>
        </p:sp>
        <p:sp>
          <p:nvSpPr>
            <p:cNvPr id="51" name="Rectangle : coins arrondis 21">
              <a:extLst>
                <a:ext uri="{FF2B5EF4-FFF2-40B4-BE49-F238E27FC236}">
                  <a16:creationId xmlns:a16="http://schemas.microsoft.com/office/drawing/2014/main" id="{3CDFE3C3-2E28-4312-B6E0-F9401FCF0F71}"/>
                </a:ext>
              </a:extLst>
            </p:cNvPr>
            <p:cNvSpPr/>
            <p:nvPr/>
          </p:nvSpPr>
          <p:spPr>
            <a:xfrm>
              <a:off x="6119980" y="4576527"/>
              <a:ext cx="1741659" cy="406731"/>
            </a:xfrm>
            <a:prstGeom prst="roundRect">
              <a:avLst/>
            </a:prstGeom>
            <a:solidFill>
              <a:srgbClr val="88A6D0"/>
            </a:solidFill>
            <a:ln>
              <a:solidFill>
                <a:srgbClr val="88A6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200" dirty="0"/>
                <a:t>SMPTE </a:t>
              </a:r>
            </a:p>
            <a:p>
              <a:pPr algn="ctr"/>
              <a:r>
                <a:rPr lang="fr-BE" sz="1200" dirty="0"/>
                <a:t>ST 2022-6</a:t>
              </a:r>
            </a:p>
          </p:txBody>
        </p:sp>
        <p:sp>
          <p:nvSpPr>
            <p:cNvPr id="52" name="Rectangle : coins arrondis 22">
              <a:extLst>
                <a:ext uri="{FF2B5EF4-FFF2-40B4-BE49-F238E27FC236}">
                  <a16:creationId xmlns:a16="http://schemas.microsoft.com/office/drawing/2014/main" id="{8CDA9A90-256E-49B4-948F-EF8DE3A6FF1F}"/>
                </a:ext>
              </a:extLst>
            </p:cNvPr>
            <p:cNvSpPr/>
            <p:nvPr/>
          </p:nvSpPr>
          <p:spPr>
            <a:xfrm>
              <a:off x="8411016" y="4280935"/>
              <a:ext cx="1772902" cy="468912"/>
            </a:xfrm>
            <a:prstGeom prst="roundRect">
              <a:avLst/>
            </a:prstGeom>
            <a:solidFill>
              <a:srgbClr val="88A6D0"/>
            </a:solidFill>
            <a:ln>
              <a:solidFill>
                <a:srgbClr val="88A6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400" dirty="0"/>
                <a:t>Compressed</a:t>
              </a:r>
            </a:p>
            <a:p>
              <a:pPr algn="ctr"/>
              <a:r>
                <a:rPr lang="fr-BE" sz="1400" b="1" dirty="0"/>
                <a:t>IP Interface</a:t>
              </a:r>
            </a:p>
          </p:txBody>
        </p:sp>
        <p:sp>
          <p:nvSpPr>
            <p:cNvPr id="53" name="Rectangle : coins arrondis 23">
              <a:extLst>
                <a:ext uri="{FF2B5EF4-FFF2-40B4-BE49-F238E27FC236}">
                  <a16:creationId xmlns:a16="http://schemas.microsoft.com/office/drawing/2014/main" id="{DDBD685E-40F7-429B-9147-C03430DA4B1D}"/>
                </a:ext>
              </a:extLst>
            </p:cNvPr>
            <p:cNvSpPr/>
            <p:nvPr/>
          </p:nvSpPr>
          <p:spPr>
            <a:xfrm>
              <a:off x="8411016" y="4976389"/>
              <a:ext cx="1772902" cy="468912"/>
            </a:xfrm>
            <a:prstGeom prst="roundRect">
              <a:avLst/>
            </a:prstGeom>
            <a:solidFill>
              <a:srgbClr val="494996"/>
            </a:solidFill>
            <a:ln>
              <a:solidFill>
                <a:srgbClr val="4949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400" dirty="0"/>
                <a:t>Compressed</a:t>
              </a:r>
            </a:p>
            <a:p>
              <a:pPr algn="ctr"/>
              <a:r>
                <a:rPr lang="fr-BE" sz="1400" b="1" dirty="0"/>
                <a:t>SDI interface</a:t>
              </a:r>
            </a:p>
          </p:txBody>
        </p:sp>
        <p:cxnSp>
          <p:nvCxnSpPr>
            <p:cNvPr id="54" name="Connecteur droit avec flèche 32">
              <a:extLst>
                <a:ext uri="{FF2B5EF4-FFF2-40B4-BE49-F238E27FC236}">
                  <a16:creationId xmlns:a16="http://schemas.microsoft.com/office/drawing/2014/main" id="{A22A2A55-AA85-4E68-BC34-6F170B5E5A0C}"/>
                </a:ext>
              </a:extLst>
            </p:cNvPr>
            <p:cNvCxnSpPr>
              <a:cxnSpLocks/>
              <a:stCxn id="53" idx="3"/>
            </p:cNvCxnSpPr>
            <p:nvPr/>
          </p:nvCxnSpPr>
          <p:spPr>
            <a:xfrm flipH="1" flipV="1">
              <a:off x="9779892" y="5208926"/>
              <a:ext cx="404026" cy="1919"/>
            </a:xfrm>
            <a:prstGeom prst="straightConnector1">
              <a:avLst/>
            </a:prstGeom>
            <a:ln>
              <a:solidFill>
                <a:srgbClr val="49499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 : coins arrondis 33">
              <a:extLst>
                <a:ext uri="{FF2B5EF4-FFF2-40B4-BE49-F238E27FC236}">
                  <a16:creationId xmlns:a16="http://schemas.microsoft.com/office/drawing/2014/main" id="{15CE9BE1-ED8B-4436-8FE8-865F4C5D9C5A}"/>
                </a:ext>
              </a:extLst>
            </p:cNvPr>
            <p:cNvSpPr/>
            <p:nvPr/>
          </p:nvSpPr>
          <p:spPr>
            <a:xfrm>
              <a:off x="6119978" y="4029507"/>
              <a:ext cx="1741659" cy="462008"/>
            </a:xfrm>
            <a:prstGeom prst="roundRect">
              <a:avLst/>
            </a:prstGeom>
            <a:solidFill>
              <a:srgbClr val="88A6D0"/>
            </a:solidFill>
            <a:ln>
              <a:solidFill>
                <a:srgbClr val="88A6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200" dirty="0"/>
                <a:t>SMPTE </a:t>
              </a:r>
            </a:p>
            <a:p>
              <a:pPr algn="ctr"/>
              <a:r>
                <a:rPr lang="fr-BE" sz="1200" dirty="0"/>
                <a:t>ST 2110-22</a:t>
              </a:r>
            </a:p>
          </p:txBody>
        </p:sp>
        <p:sp>
          <p:nvSpPr>
            <p:cNvPr id="56" name="ZoneTexte 36">
              <a:extLst>
                <a:ext uri="{FF2B5EF4-FFF2-40B4-BE49-F238E27FC236}">
                  <a16:creationId xmlns:a16="http://schemas.microsoft.com/office/drawing/2014/main" id="{5680B6EB-711A-4868-A59A-D68F3B155CDF}"/>
                </a:ext>
              </a:extLst>
            </p:cNvPr>
            <p:cNvSpPr txBox="1"/>
            <p:nvPr/>
          </p:nvSpPr>
          <p:spPr>
            <a:xfrm>
              <a:off x="3588918" y="3434579"/>
              <a:ext cx="64875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BE" i="1" dirty="0">
                  <a:solidFill>
                    <a:srgbClr val="88A6D0"/>
                  </a:solidFill>
                </a:rPr>
                <a:t>Bandwidth efficient IP workflow for HD/4K/8K</a:t>
              </a:r>
              <a:endParaRPr lang="en-GB" i="1" dirty="0">
                <a:solidFill>
                  <a:srgbClr val="88A6D0"/>
                </a:solidFill>
              </a:endParaRPr>
            </a:p>
          </p:txBody>
        </p:sp>
        <p:sp>
          <p:nvSpPr>
            <p:cNvPr id="57" name="ZoneTexte 37">
              <a:extLst>
                <a:ext uri="{FF2B5EF4-FFF2-40B4-BE49-F238E27FC236}">
                  <a16:creationId xmlns:a16="http://schemas.microsoft.com/office/drawing/2014/main" id="{E8745305-2BCF-4650-BA33-384FF8058C20}"/>
                </a:ext>
              </a:extLst>
            </p:cNvPr>
            <p:cNvSpPr txBox="1"/>
            <p:nvPr/>
          </p:nvSpPr>
          <p:spPr>
            <a:xfrm>
              <a:off x="3741898" y="5693694"/>
              <a:ext cx="5867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BE" i="1" dirty="0">
                  <a:solidFill>
                    <a:srgbClr val="494996"/>
                  </a:solidFill>
                </a:rPr>
                <a:t>Current SDI workflow upgrade for 4K/8K</a:t>
              </a:r>
              <a:endParaRPr lang="en-GB" i="1" dirty="0">
                <a:solidFill>
                  <a:srgbClr val="494996"/>
                </a:solidFill>
              </a:endParaRPr>
            </a:p>
          </p:txBody>
        </p:sp>
        <p:sp>
          <p:nvSpPr>
            <p:cNvPr id="58" name="ZoneTexte 13">
              <a:extLst>
                <a:ext uri="{FF2B5EF4-FFF2-40B4-BE49-F238E27FC236}">
                  <a16:creationId xmlns:a16="http://schemas.microsoft.com/office/drawing/2014/main" id="{14B1D1AE-9B75-4420-BAE0-0925D762C5F9}"/>
                </a:ext>
              </a:extLst>
            </p:cNvPr>
            <p:cNvSpPr txBox="1"/>
            <p:nvPr/>
          </p:nvSpPr>
          <p:spPr>
            <a:xfrm>
              <a:off x="1363677" y="3996226"/>
              <a:ext cx="712442" cy="4542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2800" b="1" i="1" dirty="0"/>
                <a:t>HD</a:t>
              </a:r>
              <a:endParaRPr lang="en-GB" sz="2800" b="1" i="1" dirty="0"/>
            </a:p>
          </p:txBody>
        </p:sp>
        <p:sp>
          <p:nvSpPr>
            <p:cNvPr id="59" name="ZoneTexte 14">
              <a:extLst>
                <a:ext uri="{FF2B5EF4-FFF2-40B4-BE49-F238E27FC236}">
                  <a16:creationId xmlns:a16="http://schemas.microsoft.com/office/drawing/2014/main" id="{9226B89D-FCDB-4D55-875F-ACDDAF145219}"/>
                </a:ext>
              </a:extLst>
            </p:cNvPr>
            <p:cNvSpPr txBox="1"/>
            <p:nvPr/>
          </p:nvSpPr>
          <p:spPr>
            <a:xfrm>
              <a:off x="1372525" y="4552664"/>
              <a:ext cx="712442" cy="4542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2800" b="1" i="1" dirty="0"/>
                <a:t>4K</a:t>
              </a:r>
              <a:endParaRPr lang="en-GB" sz="2800" b="1" i="1" dirty="0"/>
            </a:p>
          </p:txBody>
        </p:sp>
        <p:sp>
          <p:nvSpPr>
            <p:cNvPr id="60" name="ZoneTexte 15">
              <a:extLst>
                <a:ext uri="{FF2B5EF4-FFF2-40B4-BE49-F238E27FC236}">
                  <a16:creationId xmlns:a16="http://schemas.microsoft.com/office/drawing/2014/main" id="{CE27A2CF-C2FD-4B31-9B87-281D2EEC5379}"/>
                </a:ext>
              </a:extLst>
            </p:cNvPr>
            <p:cNvSpPr txBox="1"/>
            <p:nvPr/>
          </p:nvSpPr>
          <p:spPr>
            <a:xfrm>
              <a:off x="1363677" y="5094437"/>
              <a:ext cx="712442" cy="4542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2800" b="1" i="1" dirty="0"/>
                <a:t>8K</a:t>
              </a:r>
              <a:endParaRPr lang="en-GB" sz="2800" b="1" i="1" dirty="0"/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2BF8C5BB-0CC3-4707-9988-80A087101D81}"/>
              </a:ext>
            </a:extLst>
          </p:cNvPr>
          <p:cNvSpPr/>
          <p:nvPr/>
        </p:nvSpPr>
        <p:spPr>
          <a:xfrm>
            <a:off x="808140" y="544225"/>
            <a:ext cx="74550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US" sz="3200" dirty="0">
                <a:solidFill>
                  <a:prstClr val="white"/>
                </a:solidFill>
                <a:cs typeface="Arial" pitchFamily="34" charset="0"/>
              </a:rPr>
              <a:t>TICO – built to ease the move to IP</a:t>
            </a:r>
            <a:endParaRPr lang="en-B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491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5000">
        <p:fade/>
      </p:transition>
    </mc:Choice>
    <mc:Fallback>
      <p:transition spd="med" advClick="0" advTm="15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5712C1B-A304-4F23-A998-3A098C2A0A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16" y="669925"/>
            <a:ext cx="11376516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B9EB3E-F012-4F8D-A650-B589B66ED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TICO Alliance supporting the JT-NM roadmap</a:t>
            </a:r>
          </a:p>
        </p:txBody>
      </p:sp>
      <p:sp>
        <p:nvSpPr>
          <p:cNvPr id="3" name="Speech Bubble: Rectangle 2">
            <a:extLst>
              <a:ext uri="{FF2B5EF4-FFF2-40B4-BE49-F238E27FC236}">
                <a16:creationId xmlns:a16="http://schemas.microsoft.com/office/drawing/2014/main" id="{19679544-A451-40FB-8043-408FA25CB9A0}"/>
              </a:ext>
            </a:extLst>
          </p:cNvPr>
          <p:cNvSpPr/>
          <p:nvPr/>
        </p:nvSpPr>
        <p:spPr>
          <a:xfrm>
            <a:off x="2189747" y="1995488"/>
            <a:ext cx="5991727" cy="2835442"/>
          </a:xfrm>
          <a:prstGeom prst="wedgeRectCallout">
            <a:avLst>
              <a:gd name="adj1" fmla="val -45965"/>
              <a:gd name="adj2" fmla="val 6594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BE" sz="3200" b="1" dirty="0" err="1"/>
              <a:t>Get</a:t>
            </a:r>
            <a:r>
              <a:rPr lang="fr-BE" sz="3200" b="1" dirty="0"/>
              <a:t> MORE </a:t>
            </a:r>
          </a:p>
          <a:p>
            <a:pPr algn="ctr"/>
            <a:r>
              <a:rPr lang="fr-BE" sz="3200" b="1" dirty="0" err="1"/>
              <a:t>from</a:t>
            </a:r>
            <a:r>
              <a:rPr lang="fr-BE" sz="3200" b="1" dirty="0"/>
              <a:t> </a:t>
            </a:r>
            <a:r>
              <a:rPr lang="fr-BE" sz="3200" b="1" dirty="0" err="1"/>
              <a:t>your</a:t>
            </a:r>
            <a:r>
              <a:rPr lang="fr-BE" sz="3200" b="1" dirty="0"/>
              <a:t> </a:t>
            </a:r>
            <a:r>
              <a:rPr lang="fr-BE" sz="3200" b="1" dirty="0" err="1"/>
              <a:t>existing</a:t>
            </a:r>
            <a:r>
              <a:rPr lang="fr-BE" sz="3200" b="1" dirty="0"/>
              <a:t> SDI infrastructure </a:t>
            </a:r>
          </a:p>
          <a:p>
            <a:pPr algn="ctr"/>
            <a:r>
              <a:rPr lang="fr-BE" sz="2400" dirty="0"/>
              <a:t>4K over a single 3G-SDI </a:t>
            </a:r>
            <a:r>
              <a:rPr lang="fr-BE" sz="2400" dirty="0" err="1"/>
              <a:t>cable</a:t>
            </a:r>
            <a:endParaRPr lang="fr-BE" sz="2400" dirty="0"/>
          </a:p>
          <a:p>
            <a:pPr algn="ctr"/>
            <a:r>
              <a:rPr lang="fr-BE" sz="2400" dirty="0"/>
              <a:t>8K over a single 12G-SDI </a:t>
            </a:r>
            <a:r>
              <a:rPr lang="fr-BE" sz="2400" dirty="0" err="1"/>
              <a:t>cable</a:t>
            </a:r>
            <a:endParaRPr lang="fr-BE" sz="2400" dirty="0"/>
          </a:p>
          <a:p>
            <a:pPr algn="ctr"/>
            <a:r>
              <a:rPr lang="fr-BE" sz="2400" dirty="0"/>
              <a:t>(…)</a:t>
            </a:r>
            <a:r>
              <a:rPr lang="fr-BE" sz="3200" dirty="0"/>
              <a:t> </a:t>
            </a:r>
            <a:endParaRPr lang="en-BE" sz="3200" dirty="0"/>
          </a:p>
        </p:txBody>
      </p:sp>
    </p:spTree>
    <p:extLst>
      <p:ext uri="{BB962C8B-B14F-4D97-AF65-F5344CB8AC3E}">
        <p14:creationId xmlns:p14="http://schemas.microsoft.com/office/powerpoint/2010/main" val="165680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" name="Picture 582">
            <a:extLst>
              <a:ext uri="{FF2B5EF4-FFF2-40B4-BE49-F238E27FC236}">
                <a16:creationId xmlns:a16="http://schemas.microsoft.com/office/drawing/2014/main" id="{4B980A35-DFCD-455A-8EF2-96964A919E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768"/>
          <a:stretch/>
        </p:blipFill>
        <p:spPr>
          <a:xfrm>
            <a:off x="112416" y="669925"/>
            <a:ext cx="11376516" cy="61880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B9EB3E-F012-4F8D-A650-B589B66ED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9897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TICO Alliance supporting the JT-NM roadmap</a:t>
            </a:r>
          </a:p>
        </p:txBody>
      </p:sp>
      <p:sp>
        <p:nvSpPr>
          <p:cNvPr id="4" name="Speech Bubble: Rectangle 3">
            <a:extLst>
              <a:ext uri="{FF2B5EF4-FFF2-40B4-BE49-F238E27FC236}">
                <a16:creationId xmlns:a16="http://schemas.microsoft.com/office/drawing/2014/main" id="{4CC4102C-5403-4D89-A228-672FB999DDFB}"/>
              </a:ext>
            </a:extLst>
          </p:cNvPr>
          <p:cNvSpPr/>
          <p:nvPr/>
        </p:nvSpPr>
        <p:spPr>
          <a:xfrm>
            <a:off x="2153654" y="1690688"/>
            <a:ext cx="6051884" cy="2477460"/>
          </a:xfrm>
          <a:prstGeom prst="wedgeRectCallout">
            <a:avLst>
              <a:gd name="adj1" fmla="val -42784"/>
              <a:gd name="adj2" fmla="val 5790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BE" sz="3200" b="1" dirty="0" err="1"/>
              <a:t>Get</a:t>
            </a:r>
            <a:r>
              <a:rPr lang="fr-BE" sz="3200" b="1" dirty="0"/>
              <a:t> 4K</a:t>
            </a:r>
          </a:p>
          <a:p>
            <a:pPr algn="ctr"/>
            <a:r>
              <a:rPr lang="fr-BE" sz="3200" b="1" dirty="0" err="1"/>
              <a:t>from</a:t>
            </a:r>
            <a:r>
              <a:rPr lang="fr-BE" sz="3200" b="1" dirty="0"/>
              <a:t> </a:t>
            </a:r>
            <a:r>
              <a:rPr lang="fr-BE" sz="3200" b="1" dirty="0" err="1"/>
              <a:t>your</a:t>
            </a:r>
            <a:r>
              <a:rPr lang="fr-BE" sz="3200" b="1" dirty="0"/>
              <a:t> ST 2022-6 infrastructure </a:t>
            </a:r>
          </a:p>
          <a:p>
            <a:pPr algn="ctr"/>
            <a:r>
              <a:rPr lang="fr-BE" sz="2400" dirty="0"/>
              <a:t>(…)</a:t>
            </a:r>
            <a:r>
              <a:rPr lang="fr-BE" sz="3200" dirty="0"/>
              <a:t> </a:t>
            </a:r>
            <a:endParaRPr lang="en-BE" sz="3200" dirty="0"/>
          </a:p>
        </p:txBody>
      </p:sp>
    </p:spTree>
    <p:extLst>
      <p:ext uri="{BB962C8B-B14F-4D97-AF65-F5344CB8AC3E}">
        <p14:creationId xmlns:p14="http://schemas.microsoft.com/office/powerpoint/2010/main" val="4247996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" name="Picture 512">
            <a:extLst>
              <a:ext uri="{FF2B5EF4-FFF2-40B4-BE49-F238E27FC236}">
                <a16:creationId xmlns:a16="http://schemas.microsoft.com/office/drawing/2014/main" id="{EC20B2C7-A786-485C-A8F7-6E39971DFE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34" y="670405"/>
            <a:ext cx="1151626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B9EB3E-F012-4F8D-A650-B589B66ED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9586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TICO Alliance supporting the JT-NM roadmap</a:t>
            </a:r>
          </a:p>
        </p:txBody>
      </p:sp>
      <p:sp>
        <p:nvSpPr>
          <p:cNvPr id="4" name="Speech Bubble: Rectangle 3">
            <a:extLst>
              <a:ext uri="{FF2B5EF4-FFF2-40B4-BE49-F238E27FC236}">
                <a16:creationId xmlns:a16="http://schemas.microsoft.com/office/drawing/2014/main" id="{3F21C31F-01F0-4216-8EDD-3C2534C70E1D}"/>
              </a:ext>
            </a:extLst>
          </p:cNvPr>
          <p:cNvSpPr/>
          <p:nvPr/>
        </p:nvSpPr>
        <p:spPr>
          <a:xfrm>
            <a:off x="2105526" y="1540042"/>
            <a:ext cx="9673390" cy="1564105"/>
          </a:xfrm>
          <a:prstGeom prst="wedgeRectCallout">
            <a:avLst>
              <a:gd name="adj1" fmla="val -41861"/>
              <a:gd name="adj2" fmla="val 6594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BE" sz="3200" b="1" dirty="0"/>
              <a:t>SIMPLIFY </a:t>
            </a:r>
            <a:r>
              <a:rPr lang="fr-BE" sz="3200" b="1" dirty="0" err="1"/>
              <a:t>your</a:t>
            </a:r>
            <a:r>
              <a:rPr lang="fr-BE" sz="3200" b="1" dirty="0"/>
              <a:t> Live IP production</a:t>
            </a:r>
          </a:p>
          <a:p>
            <a:pPr algn="ctr"/>
            <a:r>
              <a:rPr lang="fr-BE" sz="2400" dirty="0" err="1"/>
              <a:t>Bandwidth</a:t>
            </a:r>
            <a:r>
              <a:rPr lang="fr-BE" sz="2400" dirty="0"/>
              <a:t> efficient in HD, 4K &amp; 8K over </a:t>
            </a:r>
            <a:r>
              <a:rPr lang="fr-BE" sz="2400" dirty="0" err="1"/>
              <a:t>cost</a:t>
            </a:r>
            <a:r>
              <a:rPr lang="fr-BE" sz="2400" dirty="0"/>
              <a:t>-effective networks</a:t>
            </a:r>
            <a:endParaRPr lang="en-BE" sz="3200" dirty="0"/>
          </a:p>
        </p:txBody>
      </p:sp>
    </p:spTree>
    <p:extLst>
      <p:ext uri="{BB962C8B-B14F-4D97-AF65-F5344CB8AC3E}">
        <p14:creationId xmlns:p14="http://schemas.microsoft.com/office/powerpoint/2010/main" val="2149115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C0BD27C-1525-4FF6-A301-FB46F9FC75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35" y="668337"/>
            <a:ext cx="1151626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B9EB3E-F012-4F8D-A650-B589B66ED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7319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TICO Alliance supporting the JT-NM roadmap</a:t>
            </a:r>
          </a:p>
        </p:txBody>
      </p:sp>
    </p:spTree>
    <p:extLst>
      <p:ext uri="{BB962C8B-B14F-4D97-AF65-F5344CB8AC3E}">
        <p14:creationId xmlns:p14="http://schemas.microsoft.com/office/powerpoint/2010/main" val="2568652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6000">
        <p:fade/>
      </p:transition>
    </mc:Choice>
    <mc:Fallback>
      <p:transition spd="med" advClick="0" advTm="16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92406959-47A2-4A80-A341-55C0CD484229}"/>
              </a:ext>
            </a:extLst>
          </p:cNvPr>
          <p:cNvSpPr/>
          <p:nvPr/>
        </p:nvSpPr>
        <p:spPr>
          <a:xfrm>
            <a:off x="1859319" y="2322095"/>
            <a:ext cx="8193505" cy="3238124"/>
          </a:xfrm>
          <a:prstGeom prst="ellipse">
            <a:avLst/>
          </a:prstGeom>
          <a:solidFill>
            <a:srgbClr val="CCEC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36D694B-25B6-41D0-95A0-3279B8B1860F}"/>
              </a:ext>
            </a:extLst>
          </p:cNvPr>
          <p:cNvSpPr/>
          <p:nvPr/>
        </p:nvSpPr>
        <p:spPr>
          <a:xfrm>
            <a:off x="622266" y="1942882"/>
            <a:ext cx="2285202" cy="173410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5F75560-600A-4E2B-9C3A-30ACD16E4DD7}"/>
              </a:ext>
            </a:extLst>
          </p:cNvPr>
          <p:cNvSpPr/>
          <p:nvPr/>
        </p:nvSpPr>
        <p:spPr>
          <a:xfrm>
            <a:off x="3379434" y="1942882"/>
            <a:ext cx="2650173" cy="173410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E474754-7FCC-443C-9C6D-F536F8C76BE2}"/>
              </a:ext>
            </a:extLst>
          </p:cNvPr>
          <p:cNvSpPr/>
          <p:nvPr/>
        </p:nvSpPr>
        <p:spPr>
          <a:xfrm>
            <a:off x="6408342" y="1942882"/>
            <a:ext cx="2268595" cy="173410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377E42F-E680-44A5-8BC1-734DFD7E24BC}"/>
              </a:ext>
            </a:extLst>
          </p:cNvPr>
          <p:cNvSpPr/>
          <p:nvPr/>
        </p:nvSpPr>
        <p:spPr>
          <a:xfrm>
            <a:off x="9241736" y="1942882"/>
            <a:ext cx="2385249" cy="173410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A93E8B5-5482-4D8A-A673-F0B1EB4FEEEE}"/>
              </a:ext>
            </a:extLst>
          </p:cNvPr>
          <p:cNvSpPr/>
          <p:nvPr/>
        </p:nvSpPr>
        <p:spPr>
          <a:xfrm>
            <a:off x="8153845" y="4039864"/>
            <a:ext cx="3460747" cy="198152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9BA52B7-AD3A-43F5-9DE2-483FFECC2DC5}"/>
              </a:ext>
            </a:extLst>
          </p:cNvPr>
          <p:cNvSpPr/>
          <p:nvPr/>
        </p:nvSpPr>
        <p:spPr>
          <a:xfrm>
            <a:off x="4409578" y="4039864"/>
            <a:ext cx="3372844" cy="198152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40948C7-195F-4BC4-8C5A-36D1322ED998}"/>
              </a:ext>
            </a:extLst>
          </p:cNvPr>
          <p:cNvSpPr/>
          <p:nvPr/>
        </p:nvSpPr>
        <p:spPr>
          <a:xfrm>
            <a:off x="622267" y="4039864"/>
            <a:ext cx="3136031" cy="198152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91D2C0-6F12-4C4A-870A-42F26D9E2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IBC 2018 Demonstration participants</a:t>
            </a:r>
          </a:p>
        </p:txBody>
      </p:sp>
      <p:pic>
        <p:nvPicPr>
          <p:cNvPr id="13" name="Content Placeholder 9">
            <a:extLst>
              <a:ext uri="{FF2B5EF4-FFF2-40B4-BE49-F238E27FC236}">
                <a16:creationId xmlns:a16="http://schemas.microsoft.com/office/drawing/2014/main" id="{69FF2479-2A87-4622-85A1-40986839F94D}"/>
              </a:ext>
            </a:extLst>
          </p:cNvPr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465" y="4328550"/>
            <a:ext cx="2099633" cy="4148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27A2E2D-CC0A-4DE9-B057-4486D11066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58" y="2116148"/>
            <a:ext cx="2085419" cy="66542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13CA892-F7AA-42E1-B0F9-8A80198ED618}"/>
              </a:ext>
            </a:extLst>
          </p:cNvPr>
          <p:cNvSpPr txBox="1"/>
          <p:nvPr/>
        </p:nvSpPr>
        <p:spPr>
          <a:xfrm>
            <a:off x="715050" y="2950366"/>
            <a:ext cx="20996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600" b="1" dirty="0"/>
              <a:t>Complete ST2110 FPGA </a:t>
            </a:r>
            <a:r>
              <a:rPr lang="fr-BE" sz="1600" dirty="0"/>
              <a:t>design</a:t>
            </a:r>
          </a:p>
        </p:txBody>
      </p:sp>
      <p:pic>
        <p:nvPicPr>
          <p:cNvPr id="12" name="Picture Placeholder 20">
            <a:extLst>
              <a:ext uri="{FF2B5EF4-FFF2-40B4-BE49-F238E27FC236}">
                <a16:creationId xmlns:a16="http://schemas.microsoft.com/office/drawing/2014/main" id="{69000FA9-5A68-4B29-9FA9-AD9774EB43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245" y="2136281"/>
            <a:ext cx="2114550" cy="57083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091EFD6-3871-44D0-9536-C4630DCBA070}"/>
              </a:ext>
            </a:extLst>
          </p:cNvPr>
          <p:cNvSpPr txBox="1"/>
          <p:nvPr/>
        </p:nvSpPr>
        <p:spPr>
          <a:xfrm>
            <a:off x="3379434" y="2950366"/>
            <a:ext cx="26501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600" b="1" dirty="0"/>
              <a:t>X10/X20 </a:t>
            </a:r>
            <a:r>
              <a:rPr lang="fr-BE" sz="1600" dirty="0"/>
              <a:t>- Adaptable </a:t>
            </a:r>
          </a:p>
          <a:p>
            <a:pPr algn="ctr"/>
            <a:r>
              <a:rPr lang="fr-BE" sz="1600" dirty="0"/>
              <a:t>IP-</a:t>
            </a:r>
            <a:r>
              <a:rPr lang="fr-BE" sz="1600" dirty="0" err="1"/>
              <a:t>based</a:t>
            </a:r>
            <a:r>
              <a:rPr lang="fr-BE" sz="1600" dirty="0"/>
              <a:t> </a:t>
            </a:r>
            <a:r>
              <a:rPr lang="fr-BE" sz="1600" dirty="0" err="1"/>
              <a:t>Video</a:t>
            </a:r>
            <a:r>
              <a:rPr lang="fr-BE" sz="1600" dirty="0"/>
              <a:t> Transport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B4C7763-7379-4BF9-BCAA-E56386836C9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312" t="7561" r="10370" b="7739"/>
          <a:stretch/>
        </p:blipFill>
        <p:spPr>
          <a:xfrm>
            <a:off x="6600345" y="1987074"/>
            <a:ext cx="1884588" cy="79682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68F9243-B970-48E1-9262-DFCC11ACA242}"/>
              </a:ext>
            </a:extLst>
          </p:cNvPr>
          <p:cNvSpPr txBox="1"/>
          <p:nvPr/>
        </p:nvSpPr>
        <p:spPr>
          <a:xfrm>
            <a:off x="6408342" y="2950366"/>
            <a:ext cx="2268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600" b="1" dirty="0"/>
              <a:t>ULTRA </a:t>
            </a:r>
            <a:r>
              <a:rPr lang="fr-BE" sz="1600" b="1" dirty="0" err="1"/>
              <a:t>Series</a:t>
            </a:r>
            <a:r>
              <a:rPr lang="fr-BE" sz="1600" b="1" dirty="0"/>
              <a:t> </a:t>
            </a:r>
            <a:r>
              <a:rPr lang="fr-BE" sz="1600" dirty="0"/>
              <a:t>4K/8K IP Codec &amp; Converter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A95E25E-BD04-4E30-92E9-C9D5F9E7789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788" y="2152668"/>
            <a:ext cx="2215145" cy="73722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CC3824A-656D-4081-85F1-F189925619F6}"/>
              </a:ext>
            </a:extLst>
          </p:cNvPr>
          <p:cNvSpPr txBox="1"/>
          <p:nvPr/>
        </p:nvSpPr>
        <p:spPr>
          <a:xfrm>
            <a:off x="9525894" y="2950366"/>
            <a:ext cx="1816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Teranex</a:t>
            </a:r>
            <a:r>
              <a:rPr lang="en-US" sz="1600" b="1" dirty="0"/>
              <a:t> </a:t>
            </a:r>
          </a:p>
          <a:p>
            <a:pPr algn="ctr"/>
            <a:r>
              <a:rPr lang="en-US" sz="1600" dirty="0"/>
              <a:t>Mini IP Video </a:t>
            </a:r>
            <a:endParaRPr lang="fr-BE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C68054-1BA0-4B01-BCFC-B94295E2F712}"/>
              </a:ext>
            </a:extLst>
          </p:cNvPr>
          <p:cNvSpPr txBox="1"/>
          <p:nvPr/>
        </p:nvSpPr>
        <p:spPr>
          <a:xfrm>
            <a:off x="8141451" y="4918342"/>
            <a:ext cx="34855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VICO-4</a:t>
            </a:r>
            <a:r>
              <a:rPr lang="en-US" sz="1600" dirty="0"/>
              <a:t> - 4K TICO SDI converter. 4K transport over a single 3G-SDI in perfect quality and instantly</a:t>
            </a:r>
            <a:endParaRPr lang="fr-BE" sz="1600" dirty="0"/>
          </a:p>
        </p:txBody>
      </p:sp>
      <p:pic>
        <p:nvPicPr>
          <p:cNvPr id="1026" name="Picture 2" descr="Image result for village island logo">
            <a:extLst>
              <a:ext uri="{FF2B5EF4-FFF2-40B4-BE49-F238E27FC236}">
                <a16:creationId xmlns:a16="http://schemas.microsoft.com/office/drawing/2014/main" id="{541B33C5-9A5E-40AF-BD3C-20515C443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1896" y="4137630"/>
            <a:ext cx="1964644" cy="619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0083321-6826-4FC3-82F9-8E6ADC7E2C4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48" b="25348"/>
          <a:stretch/>
        </p:blipFill>
        <p:spPr>
          <a:xfrm>
            <a:off x="4892306" y="4323290"/>
            <a:ext cx="2407388" cy="46527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3CF34E1-7020-46BC-AA06-BF9131F1D5CC}"/>
              </a:ext>
            </a:extLst>
          </p:cNvPr>
          <p:cNvSpPr txBox="1"/>
          <p:nvPr/>
        </p:nvSpPr>
        <p:spPr>
          <a:xfrm>
            <a:off x="4387136" y="4918342"/>
            <a:ext cx="3417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Virtuoso</a:t>
            </a:r>
            <a:r>
              <a:rPr lang="en-US" sz="1600" dirty="0"/>
              <a:t> media function enables UHD/4K transport over 10GE/IP or 3G-SDI</a:t>
            </a:r>
            <a:endParaRPr lang="fr-BE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3764221-0104-425C-8C37-583578C80FBC}"/>
              </a:ext>
            </a:extLst>
          </p:cNvPr>
          <p:cNvSpPr txBox="1"/>
          <p:nvPr/>
        </p:nvSpPr>
        <p:spPr>
          <a:xfrm>
            <a:off x="622266" y="4918342"/>
            <a:ext cx="313603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Active Payload </a:t>
            </a:r>
            <a:r>
              <a:rPr lang="en-US" sz="1600" dirty="0"/>
              <a:t>(ST2110-like) implementation of TICO over 10G Ethernet using </a:t>
            </a:r>
            <a:r>
              <a:rPr lang="en-US" sz="1600" dirty="0" err="1"/>
              <a:t>Macnica’s</a:t>
            </a:r>
            <a:r>
              <a:rPr lang="en-US" sz="1600" dirty="0"/>
              <a:t> </a:t>
            </a:r>
            <a:r>
              <a:rPr lang="en-US" sz="1600" b="1" dirty="0"/>
              <a:t>VIPA™ PCIe card</a:t>
            </a:r>
          </a:p>
          <a:p>
            <a:pPr algn="ctr"/>
            <a:endParaRPr lang="fr-BE" sz="1600" dirty="0"/>
          </a:p>
        </p:txBody>
      </p:sp>
    </p:spTree>
    <p:extLst>
      <p:ext uri="{BB962C8B-B14F-4D97-AF65-F5344CB8AC3E}">
        <p14:creationId xmlns:p14="http://schemas.microsoft.com/office/powerpoint/2010/main" val="932762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5000">
        <p:fade/>
      </p:transition>
    </mc:Choice>
    <mc:Fallback>
      <p:transition spd="med" advClick="0" advTm="1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58813" y="2060575"/>
            <a:ext cx="10261600" cy="70696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Lossless quality at lower bandwidth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58813" y="3187816"/>
            <a:ext cx="11404556" cy="2833571"/>
          </a:xfrm>
        </p:spPr>
        <p:txBody>
          <a:bodyPr numCol="1">
            <a:normAutofit/>
          </a:bodyPr>
          <a:lstStyle/>
          <a:p>
            <a:r>
              <a:rPr lang="en-US" sz="3200" dirty="0"/>
              <a:t>Transparent quality to uncompressed or visually lossless</a:t>
            </a:r>
          </a:p>
          <a:p>
            <a:r>
              <a:rPr lang="en-US" sz="3200" dirty="0"/>
              <a:t>Robustness to multiple encoding generations</a:t>
            </a:r>
          </a:p>
          <a:p>
            <a:r>
              <a:rPr lang="en-US" sz="3200" dirty="0"/>
              <a:t>Robust to error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8264FE4-C553-426D-B751-23FE7625495F}"/>
              </a:ext>
            </a:extLst>
          </p:cNvPr>
          <p:cNvSpPr/>
          <p:nvPr/>
        </p:nvSpPr>
        <p:spPr>
          <a:xfrm>
            <a:off x="723448" y="544225"/>
            <a:ext cx="70214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prstClr val="white"/>
                </a:solidFill>
                <a:ea typeface="+mj-ea"/>
                <a:cs typeface="Arial" pitchFamily="34" charset="0"/>
              </a:rPr>
              <a:t>TICO – built to ease the move to IP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300774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58813" y="2060575"/>
            <a:ext cx="10476393" cy="70696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Easy access to a wide range of resolutions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58814" y="3190717"/>
            <a:ext cx="10585450" cy="2841959"/>
          </a:xfrm>
        </p:spPr>
        <p:txBody>
          <a:bodyPr numCol="1">
            <a:normAutofit/>
          </a:bodyPr>
          <a:lstStyle/>
          <a:p>
            <a:r>
              <a:rPr lang="en-US" sz="3200" dirty="0"/>
              <a:t>HD to 4K, 8K and beyond</a:t>
            </a:r>
          </a:p>
          <a:p>
            <a:r>
              <a:rPr lang="en-US" sz="3200" dirty="0"/>
              <a:t>4:2:0, 4:2:2, 4:4:4, raw, …</a:t>
            </a:r>
          </a:p>
          <a:p>
            <a:r>
              <a:rPr lang="en-US" sz="3200" dirty="0"/>
              <a:t>8, 10, 12, 14, 16 bit per components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A8AC400-7BC0-403E-93F6-D355A76E192C}"/>
              </a:ext>
            </a:extLst>
          </p:cNvPr>
          <p:cNvSpPr/>
          <p:nvPr/>
        </p:nvSpPr>
        <p:spPr>
          <a:xfrm>
            <a:off x="723448" y="544225"/>
            <a:ext cx="70214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prstClr val="white"/>
                </a:solidFill>
                <a:cs typeface="Arial" pitchFamily="34" charset="0"/>
              </a:rPr>
              <a:t>TICO – built to ease the move to IP</a:t>
            </a:r>
            <a:endParaRPr lang="en-BE" sz="3200" dirty="0"/>
          </a:p>
        </p:txBody>
      </p:sp>
    </p:spTree>
    <p:extLst>
      <p:ext uri="{BB962C8B-B14F-4D97-AF65-F5344CB8AC3E}">
        <p14:creationId xmlns:p14="http://schemas.microsoft.com/office/powerpoint/2010/main" val="1887950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58813" y="2060575"/>
            <a:ext cx="9092515" cy="70696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Optimized for Hardware &amp; Software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58813" y="3183467"/>
            <a:ext cx="10585450" cy="2860498"/>
          </a:xfrm>
        </p:spPr>
        <p:txBody>
          <a:bodyPr numCol="1">
            <a:normAutofit/>
          </a:bodyPr>
          <a:lstStyle/>
          <a:p>
            <a:r>
              <a:rPr lang="en-US" sz="3200" dirty="0"/>
              <a:t>Low FPGA resource usage</a:t>
            </a:r>
          </a:p>
          <a:p>
            <a:pPr>
              <a:defRPr/>
            </a:pPr>
            <a:r>
              <a:rPr lang="fr-BE" sz="3200" dirty="0"/>
              <a:t>Real-time in software</a:t>
            </a:r>
          </a:p>
          <a:p>
            <a:pPr>
              <a:defRPr/>
            </a:pPr>
            <a:r>
              <a:rPr lang="en-US" sz="3200" dirty="0"/>
              <a:t>Low memory (only line buffers), low power</a:t>
            </a:r>
          </a:p>
          <a:p>
            <a:pPr>
              <a:defRPr/>
            </a:pPr>
            <a:endParaRPr lang="en-US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E61EA0-2417-4164-A15D-3D81D3CAFA09}"/>
              </a:ext>
            </a:extLst>
          </p:cNvPr>
          <p:cNvSpPr/>
          <p:nvPr/>
        </p:nvSpPr>
        <p:spPr>
          <a:xfrm>
            <a:off x="917196" y="544224"/>
            <a:ext cx="81932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US" sz="3200" dirty="0">
                <a:solidFill>
                  <a:prstClr val="white"/>
                </a:solidFill>
                <a:cs typeface="Arial" pitchFamily="34" charset="0"/>
              </a:rPr>
              <a:t>TICO – built to ease the move to IP</a:t>
            </a:r>
            <a:endParaRPr lang="en-B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297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58813" y="2060575"/>
            <a:ext cx="10261600" cy="70696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Low latency in Hardware and Software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58813" y="3175594"/>
            <a:ext cx="10585450" cy="2732904"/>
          </a:xfrm>
        </p:spPr>
        <p:txBody>
          <a:bodyPr numCol="1">
            <a:normAutofit/>
          </a:bodyPr>
          <a:lstStyle/>
          <a:p>
            <a:pPr>
              <a:defRPr/>
            </a:pPr>
            <a:r>
              <a:rPr lang="en-US" sz="3200" dirty="0"/>
              <a:t>Constant bitrate (CBR)</a:t>
            </a:r>
          </a:p>
          <a:p>
            <a:pPr>
              <a:defRPr/>
            </a:pPr>
            <a:r>
              <a:rPr lang="en-US" sz="3200" dirty="0"/>
              <a:t>Few lines of pixels in hardware (Microsecond!!!)</a:t>
            </a:r>
          </a:p>
          <a:p>
            <a:pPr>
              <a:defRPr/>
            </a:pPr>
            <a:r>
              <a:rPr lang="en-US" sz="3200" dirty="0"/>
              <a:t>Less than 1 frame latency in software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7431317-EB70-42A2-A340-00EB667F9927}"/>
              </a:ext>
            </a:extLst>
          </p:cNvPr>
          <p:cNvSpPr/>
          <p:nvPr/>
        </p:nvSpPr>
        <p:spPr>
          <a:xfrm>
            <a:off x="917196" y="544224"/>
            <a:ext cx="81932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US" sz="3200" dirty="0">
                <a:solidFill>
                  <a:prstClr val="white"/>
                </a:solidFill>
                <a:cs typeface="Arial" pitchFamily="34" charset="0"/>
              </a:rPr>
              <a:t>TICO – built to ease the move to IP</a:t>
            </a:r>
            <a:endParaRPr lang="en-B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164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658813" y="2060575"/>
            <a:ext cx="10508134" cy="706964"/>
          </a:xfrm>
        </p:spPr>
        <p:txBody>
          <a:bodyPr>
            <a:noAutofit/>
          </a:bodyPr>
          <a:lstStyle/>
          <a:p>
            <a:r>
              <a:rPr lang="en-US" altLang="en-US" b="1" dirty="0">
                <a:solidFill>
                  <a:schemeClr val="tx1"/>
                </a:solidFill>
              </a:rPr>
              <a:t>A growing TICO family: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9B96F5F-4141-43B4-8850-CA38A82E7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912187"/>
              </p:ext>
            </p:extLst>
          </p:nvPr>
        </p:nvGraphicFramePr>
        <p:xfrm>
          <a:off x="658813" y="2821697"/>
          <a:ext cx="10585451" cy="3223338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2128003">
                  <a:extLst>
                    <a:ext uri="{9D8B030D-6E8A-4147-A177-3AD203B41FA5}">
                      <a16:colId xmlns:a16="http://schemas.microsoft.com/office/drawing/2014/main" val="2313413950"/>
                    </a:ext>
                  </a:extLst>
                </a:gridCol>
                <a:gridCol w="1843241">
                  <a:extLst>
                    <a:ext uri="{9D8B030D-6E8A-4147-A177-3AD203B41FA5}">
                      <a16:colId xmlns:a16="http://schemas.microsoft.com/office/drawing/2014/main" val="126790129"/>
                    </a:ext>
                  </a:extLst>
                </a:gridCol>
                <a:gridCol w="2888665">
                  <a:extLst>
                    <a:ext uri="{9D8B030D-6E8A-4147-A177-3AD203B41FA5}">
                      <a16:colId xmlns:a16="http://schemas.microsoft.com/office/drawing/2014/main" val="2981370792"/>
                    </a:ext>
                  </a:extLst>
                </a:gridCol>
                <a:gridCol w="3725542">
                  <a:extLst>
                    <a:ext uri="{9D8B030D-6E8A-4147-A177-3AD203B41FA5}">
                      <a16:colId xmlns:a16="http://schemas.microsoft.com/office/drawing/2014/main" val="2088928947"/>
                    </a:ext>
                  </a:extLst>
                </a:gridCol>
              </a:tblGrid>
              <a:tr h="555473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n>
                            <a:noFill/>
                          </a:ln>
                        </a:rPr>
                        <a:t>Formats</a:t>
                      </a:r>
                    </a:p>
                  </a:txBody>
                  <a:tcPr anchor="ctr">
                    <a:solidFill>
                      <a:srgbClr val="5BC1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n>
                            <a:noFill/>
                          </a:ln>
                        </a:rPr>
                        <a:t>SMPTE RDD35</a:t>
                      </a:r>
                    </a:p>
                  </a:txBody>
                  <a:tcPr anchor="ctr">
                    <a:solidFill>
                      <a:srgbClr val="5BC1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n>
                            <a:noFill/>
                          </a:ln>
                        </a:rPr>
                        <a:t>JPEG XS (preliminary)</a:t>
                      </a:r>
                      <a:endParaRPr lang="en-US" sz="1600" b="0" dirty="0">
                        <a:ln>
                          <a:noFill/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5BC1A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n>
                            <a:noFill/>
                          </a:ln>
                        </a:rPr>
                        <a:t>IP networks &amp; SDI mapping examples</a:t>
                      </a:r>
                    </a:p>
                  </a:txBody>
                  <a:tcPr anchor="ctr">
                    <a:solidFill>
                      <a:srgbClr val="5BC1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961163"/>
                  </a:ext>
                </a:extLst>
              </a:tr>
              <a:tr h="572074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n>
                            <a:noFill/>
                          </a:ln>
                        </a:rPr>
                        <a:t>HD 720p60 /1080i60</a:t>
                      </a:r>
                      <a:endParaRPr lang="en-US" sz="160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baseline="0" dirty="0">
                          <a:ln>
                            <a:noFill/>
                          </a:ln>
                        </a:rPr>
                        <a:t>~300 Mbps</a:t>
                      </a:r>
                      <a:endParaRPr lang="en-US" sz="160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baseline="0" dirty="0">
                          <a:ln>
                            <a:noFill/>
                          </a:ln>
                        </a:rPr>
                        <a:t>200 Mbps - 70 Mbps</a:t>
                      </a:r>
                      <a:endParaRPr lang="en-US" sz="160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u="none" strike="noStrike" kern="1200" baseline="0" dirty="0">
                          <a:ln>
                            <a:noFill/>
                          </a:ln>
                        </a:rPr>
                        <a:t>1 to x streams over 1GbE</a:t>
                      </a:r>
                      <a:endParaRPr lang="en-US" sz="160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0463637"/>
                  </a:ext>
                </a:extLst>
              </a:tr>
              <a:tr h="596859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n>
                            <a:noFill/>
                          </a:ln>
                        </a:rPr>
                        <a:t>HD 1080p60</a:t>
                      </a:r>
                      <a:endParaRPr lang="en-US" sz="160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baseline="0" dirty="0">
                          <a:ln>
                            <a:noFill/>
                          </a:ln>
                        </a:rPr>
                        <a:t>~600 Mbps</a:t>
                      </a:r>
                      <a:endParaRPr lang="en-US" sz="160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baseline="0" dirty="0">
                          <a:ln>
                            <a:noFill/>
                          </a:ln>
                        </a:rPr>
                        <a:t>400 Mbps - 125 Mbps</a:t>
                      </a:r>
                      <a:endParaRPr lang="en-US" sz="160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baseline="0" dirty="0">
                          <a:ln>
                            <a:noFill/>
                          </a:ln>
                        </a:rPr>
                        <a:t>1 to x streams over 1GbE</a:t>
                      </a:r>
                      <a:endParaRPr lang="en-US" sz="160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7876568"/>
                  </a:ext>
                </a:extLst>
              </a:tr>
              <a:tr h="894477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n>
                            <a:noFill/>
                          </a:ln>
                        </a:rPr>
                        <a:t>4K 2160p60</a:t>
                      </a:r>
                      <a:endParaRPr lang="en-US" sz="160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baseline="0" dirty="0">
                          <a:ln>
                            <a:noFill/>
                          </a:ln>
                        </a:rPr>
                        <a:t>~2,4 Gbps</a:t>
                      </a:r>
                      <a:endParaRPr lang="en-US" sz="160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baseline="0" dirty="0">
                          <a:ln>
                            <a:noFill/>
                          </a:ln>
                        </a:rPr>
                        <a:t>1,6 Gbps - 500 Mbps</a:t>
                      </a:r>
                      <a:endParaRPr lang="en-US" sz="160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u="none" strike="noStrike" kern="1200" baseline="0" dirty="0">
                          <a:ln>
                            <a:noFill/>
                          </a:ln>
                        </a:rPr>
                        <a:t>1 stream over 1GbE</a:t>
                      </a:r>
                    </a:p>
                    <a:p>
                      <a:pPr algn="l"/>
                      <a:r>
                        <a:rPr lang="en-US" sz="1600" u="none" strike="noStrike" kern="1200" baseline="0" dirty="0">
                          <a:ln>
                            <a:noFill/>
                          </a:ln>
                        </a:rPr>
                        <a:t>1 to x streams over 10GbE</a:t>
                      </a:r>
                    </a:p>
                    <a:p>
                      <a:pPr algn="l"/>
                      <a:r>
                        <a:rPr lang="en-US" sz="1600" u="none" strike="noStrike" kern="1200" baseline="0" dirty="0">
                          <a:ln>
                            <a:noFill/>
                          </a:ln>
                        </a:rPr>
                        <a:t>Single 3G-SDI or HD-SDI</a:t>
                      </a:r>
                      <a:endParaRPr lang="en-US" sz="1600" b="0" i="0" u="none" strike="noStrike" kern="120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520875"/>
                  </a:ext>
                </a:extLst>
              </a:tr>
              <a:tr h="580808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n>
                            <a:noFill/>
                          </a:ln>
                        </a:rPr>
                        <a:t>8K 4320p60</a:t>
                      </a:r>
                      <a:endParaRPr lang="en-US" sz="160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baseline="0" dirty="0">
                          <a:ln>
                            <a:noFill/>
                          </a:ln>
                        </a:rPr>
                        <a:t>~8 Gbps</a:t>
                      </a:r>
                      <a:endParaRPr lang="en-US" sz="160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baseline="0" dirty="0">
                          <a:ln>
                            <a:noFill/>
                          </a:ln>
                        </a:rPr>
                        <a:t>6,4 Gbps - 2 Gbps</a:t>
                      </a:r>
                      <a:endParaRPr lang="en-US" sz="160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u="none" strike="noStrike" kern="1200" baseline="0" dirty="0">
                          <a:ln>
                            <a:noFill/>
                          </a:ln>
                        </a:rPr>
                        <a:t>1 to 4 streams over 10 </a:t>
                      </a:r>
                      <a:r>
                        <a:rPr lang="en-US" sz="1600" u="none" strike="noStrike" kern="1200" baseline="0" dirty="0" err="1">
                          <a:ln>
                            <a:noFill/>
                          </a:ln>
                        </a:rPr>
                        <a:t>GbE</a:t>
                      </a:r>
                      <a:endParaRPr lang="en-US" sz="1600" u="none" strike="noStrike" kern="1200" baseline="0" dirty="0">
                        <a:ln>
                          <a:noFill/>
                        </a:ln>
                      </a:endParaRPr>
                    </a:p>
                    <a:p>
                      <a:pPr algn="l"/>
                      <a:r>
                        <a:rPr lang="en-US" sz="1600" u="none" strike="noStrike" kern="1200" baseline="0" dirty="0">
                          <a:ln>
                            <a:noFill/>
                          </a:ln>
                        </a:rPr>
                        <a:t>Single 12G-SDI</a:t>
                      </a:r>
                      <a:endParaRPr lang="en-US" sz="160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118806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E82387F9-1AEE-4BD2-8252-BEA95599A7FC}"/>
              </a:ext>
            </a:extLst>
          </p:cNvPr>
          <p:cNvSpPr/>
          <p:nvPr/>
        </p:nvSpPr>
        <p:spPr>
          <a:xfrm>
            <a:off x="905347" y="2060575"/>
            <a:ext cx="5649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9122B5-2E23-4DEF-8346-7C4B1D7689BD}"/>
              </a:ext>
            </a:extLst>
          </p:cNvPr>
          <p:cNvSpPr/>
          <p:nvPr/>
        </p:nvSpPr>
        <p:spPr>
          <a:xfrm>
            <a:off x="917196" y="544224"/>
            <a:ext cx="81932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US" sz="3200" dirty="0">
                <a:solidFill>
                  <a:prstClr val="white"/>
                </a:solidFill>
                <a:cs typeface="Arial" pitchFamily="34" charset="0"/>
              </a:rPr>
              <a:t>TICO – built to ease the move to IP</a:t>
            </a:r>
            <a:endParaRPr lang="en-B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462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5000">
        <p:fade/>
      </p:transition>
    </mc:Choice>
    <mc:Fallback>
      <p:transition spd="med" advClick="0" advTm="15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5" name="Group 7"/>
          <p:cNvGrpSpPr>
            <a:grpSpLocks/>
          </p:cNvGrpSpPr>
          <p:nvPr/>
        </p:nvGrpSpPr>
        <p:grpSpPr bwMode="auto">
          <a:xfrm>
            <a:off x="857061" y="3219188"/>
            <a:ext cx="4083051" cy="3331633"/>
            <a:chOff x="133350" y="2073275"/>
            <a:chExt cx="4083050" cy="3332163"/>
          </a:xfrm>
        </p:grpSpPr>
        <p:pic>
          <p:nvPicPr>
            <p:cNvPr id="10248" name="Picture 1" descr="https://tech.ebu.ch/files/live/sites/tech/files/shared/testmaterial/uhd-1/rain_fruits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" y="2073275"/>
              <a:ext cx="1270000" cy="71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9" name="Picture 2" descr="https://tech.ebu.ch/files/live/sites/tech/files/shared/testmaterial/uhd-1/Lupo_candlelight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" y="2922588"/>
              <a:ext cx="1270000" cy="71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0" name="Picture 3" descr="https://tech.ebu.ch/files/live/sites/tech/files/shared/testmaterial/uhd-1/wind_wool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" y="3775075"/>
              <a:ext cx="1270000" cy="71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1" name="Picture 4" descr="https://tech.ebu.ch/files/live/sites/tech/files/shared/testmaterial/uhd-1/veggie_fruits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" y="4686300"/>
              <a:ext cx="1270000" cy="71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2" name="Picture 5" descr="https://tech.ebu.ch/files/live/sites/tech/files/shared/testmaterial/uhd-1/pendulus_wide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2413" y="2081213"/>
              <a:ext cx="1270000" cy="71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3" name="Picture 6" descr="https://tech.ebu.ch/files/live/sites/tech/files/shared/testmaterial/uhd-1/Lupo_boa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2413" y="2917825"/>
              <a:ext cx="1270000" cy="71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4" name="Picture 7" descr="https://tech.ebu.ch/files/live/sites/tech/files/shared/testmaterial/uhd-1/Lupo_confetti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2413" y="3767138"/>
              <a:ext cx="1270000" cy="71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5" name="Picture 8" descr="https://tech.ebu.ch/files/live/sites/tech/files/shared/testmaterial/uhd-1/smoke_candle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2413" y="4686300"/>
              <a:ext cx="1270000" cy="71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6" name="Picture 9" descr="https://tech.ebu.ch/files/live/sites/tech/files/shared/testmaterial/uhd-1/waterfall_pan.jp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9888" y="2081213"/>
              <a:ext cx="1270000" cy="71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7" name="Picture 10" descr="https://tech.ebu.ch/files/live/sites/tech/files/shared/testmaterial/uhd-1/park_dancer.jp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6400" y="2930525"/>
              <a:ext cx="1270000" cy="71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8" name="Picture 11" descr="https://tech.ebu.ch/files/live/sites/tech/files/shared/testmaterial/uhd-1/fountain_lady.jp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6400" y="3786188"/>
              <a:ext cx="1270000" cy="71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9" name="Picture 12" descr="https://tech.ebu.ch/files/live/sites/tech/files/shared/testmaterial/uhd-1/studio_dancer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6400" y="4694238"/>
              <a:ext cx="1270000" cy="71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0A510D8-5024-4047-AF01-70815A8182D2}"/>
              </a:ext>
            </a:extLst>
          </p:cNvPr>
          <p:cNvGrpSpPr/>
          <p:nvPr/>
        </p:nvGrpSpPr>
        <p:grpSpPr>
          <a:xfrm>
            <a:off x="5202567" y="3385297"/>
            <a:ext cx="5629033" cy="3313963"/>
            <a:chOff x="5705906" y="2592429"/>
            <a:chExt cx="5538357" cy="3260580"/>
          </a:xfrm>
        </p:grpSpPr>
        <p:pic>
          <p:nvPicPr>
            <p:cNvPr id="10244" name="Picture 4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5906" y="2592429"/>
              <a:ext cx="5538357" cy="3133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6" name="Picture 20"/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999"/>
            <a:stretch/>
          </p:blipFill>
          <p:spPr bwMode="auto">
            <a:xfrm>
              <a:off x="6138863" y="5663567"/>
              <a:ext cx="3744384" cy="189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47" name="Rectangle 3"/>
          <p:cNvSpPr>
            <a:spLocks noChangeArrowheads="1"/>
          </p:cNvSpPr>
          <p:nvPr/>
        </p:nvSpPr>
        <p:spPr bwMode="auto">
          <a:xfrm>
            <a:off x="5436795" y="2945021"/>
            <a:ext cx="62494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BE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TICO RDD35 </a:t>
            </a:r>
            <a:r>
              <a:rPr lang="en-US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quality</a:t>
            </a:r>
            <a:r>
              <a:rPr lang="fr-BE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after</a:t>
            </a:r>
            <a:r>
              <a:rPr lang="fr-BE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 10 </a:t>
            </a:r>
            <a:r>
              <a:rPr lang="en-US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coding</a:t>
            </a:r>
            <a:r>
              <a:rPr lang="fr-BE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generations</a:t>
            </a:r>
            <a:r>
              <a:rPr lang="fr-BE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 (4:1)</a:t>
            </a:r>
            <a:endParaRPr lang="en-US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92B735-DBC0-4DCD-ADB9-8E5751533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2082670"/>
            <a:ext cx="10459848" cy="706964"/>
          </a:xfrm>
        </p:spPr>
        <p:txBody>
          <a:bodyPr/>
          <a:lstStyle/>
          <a:p>
            <a:r>
              <a:rPr lang="en-US" altLang="en-US" b="1" dirty="0">
                <a:solidFill>
                  <a:schemeClr val="tx1"/>
                </a:solidFill>
              </a:rPr>
              <a:t>Perfect in multi-generation response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6057AFC-2AEA-46DF-8022-D4B9CA73D611}"/>
              </a:ext>
            </a:extLst>
          </p:cNvPr>
          <p:cNvSpPr/>
          <p:nvPr/>
        </p:nvSpPr>
        <p:spPr>
          <a:xfrm>
            <a:off x="917196" y="544224"/>
            <a:ext cx="81932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US" sz="3200" dirty="0">
                <a:solidFill>
                  <a:prstClr val="white"/>
                </a:solidFill>
                <a:cs typeface="Arial" pitchFamily="34" charset="0"/>
              </a:rPr>
              <a:t>TICO – built to ease the move to IP</a:t>
            </a:r>
            <a:endParaRPr lang="en-BE" dirty="0">
              <a:solidFill>
                <a:prstClr val="black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865B75A-53B6-4B21-AB06-39D244376C97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2492" y="6071794"/>
            <a:ext cx="1471988" cy="6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675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Content Placeholder 2"/>
          <p:cNvSpPr>
            <a:spLocks noGrp="1"/>
          </p:cNvSpPr>
          <p:nvPr>
            <p:ph idx="1"/>
          </p:nvPr>
        </p:nvSpPr>
        <p:spPr>
          <a:xfrm>
            <a:off x="658814" y="2668801"/>
            <a:ext cx="10585450" cy="1669374"/>
          </a:xfrm>
        </p:spPr>
        <p:txBody>
          <a:bodyPr>
            <a:normAutofit/>
          </a:bodyPr>
          <a:lstStyle/>
          <a:p>
            <a:r>
              <a:rPr lang="en-US" altLang="en-US" sz="2400" b="0" dirty="0"/>
              <a:t>Extract lower resolution from the </a:t>
            </a:r>
            <a:r>
              <a:rPr lang="en-US" altLang="en-US" sz="2400" b="0" dirty="0" err="1"/>
              <a:t>codestream</a:t>
            </a:r>
            <a:r>
              <a:rPr lang="en-US" altLang="en-US" sz="2400" b="0" dirty="0"/>
              <a:t> at no processing cost</a:t>
            </a:r>
          </a:p>
          <a:p>
            <a:pPr lvl="1"/>
            <a:r>
              <a:rPr lang="en-US" altLang="en-US" sz="2000" b="0" dirty="0"/>
              <a:t>Decode HD from 4K, Decode HD &amp; 4K from 8K !</a:t>
            </a:r>
          </a:p>
          <a:p>
            <a:pPr lvl="1"/>
            <a:r>
              <a:rPr lang="en-US" altLang="en-US" sz="2000" dirty="0"/>
              <a:t>Ease the editing, the monitoring &amp; the distribution </a:t>
            </a:r>
            <a:r>
              <a:rPr lang="en-US" altLang="en-US" dirty="0"/>
              <a:t>!</a:t>
            </a:r>
            <a:endParaRPr lang="en-US" altLang="en-US" b="0" dirty="0"/>
          </a:p>
          <a:p>
            <a:pPr lvl="2"/>
            <a:endParaRPr lang="en-US" altLang="en-US" sz="1200" b="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C254E1A-8D28-4741-BA14-23F52E239F74}"/>
              </a:ext>
            </a:extLst>
          </p:cNvPr>
          <p:cNvGrpSpPr/>
          <p:nvPr/>
        </p:nvGrpSpPr>
        <p:grpSpPr>
          <a:xfrm>
            <a:off x="1625600" y="4446127"/>
            <a:ext cx="8663827" cy="1943100"/>
            <a:chOff x="1625600" y="4102101"/>
            <a:chExt cx="8663827" cy="1943100"/>
          </a:xfrm>
        </p:grpSpPr>
        <p:pic>
          <p:nvPicPr>
            <p:cNvPr id="14338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8485" y="4749801"/>
              <a:ext cx="2188633" cy="1291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1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3700" y="4690534"/>
              <a:ext cx="1212851" cy="715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18"/>
            <p:cNvSpPr/>
            <p:nvPr/>
          </p:nvSpPr>
          <p:spPr>
            <a:xfrm>
              <a:off x="7139206" y="4102101"/>
              <a:ext cx="3150221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n-US" sz="3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Original UHDTV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809957" y="4133851"/>
              <a:ext cx="2438488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n-US" sz="3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HDTV proxy</a:t>
              </a:r>
              <a:endParaRPr lang="en-US" sz="7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5" name="Snip Single Corner Rectangle 24"/>
            <p:cNvSpPr/>
            <p:nvPr/>
          </p:nvSpPr>
          <p:spPr>
            <a:xfrm>
              <a:off x="1625600" y="4550834"/>
              <a:ext cx="1422400" cy="1494367"/>
            </a:xfrm>
            <a:prstGeom prst="snip1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fr-BE" sz="16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TICO  </a:t>
              </a:r>
            </a:p>
            <a:p>
              <a:pPr algn="ctr" eaLnBrk="1" hangingPunct="1">
                <a:defRPr/>
              </a:pPr>
              <a:r>
                <a:rPr lang="fr-BE" sz="14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UHDTV-1 codestream</a:t>
              </a:r>
              <a:endPara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3048000" y="5513917"/>
              <a:ext cx="39624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Elbow Connector 29"/>
            <p:cNvCxnSpPr>
              <a:stCxn id="25" idx="0"/>
              <a:endCxn id="20" idx="1"/>
            </p:cNvCxnSpPr>
            <p:nvPr/>
          </p:nvCxnSpPr>
          <p:spPr>
            <a:xfrm flipV="1">
              <a:off x="3048000" y="4426239"/>
              <a:ext cx="761957" cy="871779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A14110E5-727E-49D8-AB39-C269DEBF0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703316"/>
            <a:ext cx="10476393" cy="706964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Multi-resolution transcoding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381658B-8AF8-403A-AEF6-2AB855D8D40D}"/>
              </a:ext>
            </a:extLst>
          </p:cNvPr>
          <p:cNvSpPr/>
          <p:nvPr/>
        </p:nvSpPr>
        <p:spPr>
          <a:xfrm>
            <a:off x="917196" y="544224"/>
            <a:ext cx="81932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US" sz="3200" dirty="0">
                <a:solidFill>
                  <a:prstClr val="white"/>
                </a:solidFill>
                <a:cs typeface="Arial" pitchFamily="34" charset="0"/>
              </a:rPr>
              <a:t>TICO – built to ease the move to IP</a:t>
            </a:r>
            <a:endParaRPr lang="en-B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211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5000">
        <p:fade/>
      </p:transition>
    </mc:Choice>
    <mc:Fallback>
      <p:transition spd="med" advClick="0" advTm="15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3CD102F-868D-48DE-9482-42864163D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2071711"/>
            <a:ext cx="10261600" cy="706964"/>
          </a:xfrm>
        </p:spPr>
        <p:txBody>
          <a:bodyPr/>
          <a:lstStyle/>
          <a:p>
            <a:r>
              <a:rPr lang="en-US" altLang="en-US" b="1" dirty="0">
                <a:solidFill>
                  <a:schemeClr val="tx1"/>
                </a:solidFill>
              </a:rPr>
              <a:t>Error resilience to a single bit flip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F08785C-4ABB-4DA7-B47B-5A933A4D34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814" y="3075518"/>
            <a:ext cx="10585449" cy="1406171"/>
          </a:xfrm>
        </p:spPr>
        <p:txBody>
          <a:bodyPr>
            <a:normAutofit/>
          </a:bodyPr>
          <a:lstStyle/>
          <a:p>
            <a:r>
              <a:rPr lang="en-US" altLang="en-US" sz="2000" dirty="0"/>
              <a:t>Error resilience is important in the case of transport over SDI in hybrid SDI / IP </a:t>
            </a:r>
          </a:p>
          <a:p>
            <a:r>
              <a:rPr lang="en-US" altLang="en-US" sz="2000" dirty="0"/>
              <a:t>With TICO, when a one-bit error occurs in 99% of the case only a few pixels of the final image are affected. It’s like uncompressed! The error propagation is limited!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E2FDBC-0127-419A-A7BF-4E572CB67D1A}"/>
              </a:ext>
            </a:extLst>
          </p:cNvPr>
          <p:cNvSpPr/>
          <p:nvPr/>
        </p:nvSpPr>
        <p:spPr>
          <a:xfrm>
            <a:off x="808140" y="544225"/>
            <a:ext cx="74550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US" sz="3200" dirty="0">
                <a:solidFill>
                  <a:prstClr val="white"/>
                </a:solidFill>
                <a:cs typeface="Arial" pitchFamily="34" charset="0"/>
              </a:rPr>
              <a:t>TICO – built to ease the move to IP</a:t>
            </a:r>
            <a:endParaRPr lang="en-BE" dirty="0">
              <a:solidFill>
                <a:prstClr val="black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8E1E5D-4B73-442D-BD84-9D8A8FC3EA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1506" y="4296216"/>
            <a:ext cx="6552584" cy="185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487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5000">
        <p:fade/>
      </p:transition>
    </mc:Choice>
    <mc:Fallback>
      <p:transition spd="med" advClick="0" advTm="15000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Custom 1">
      <a:dk1>
        <a:sysClr val="windowText" lastClr="000000"/>
      </a:dk1>
      <a:lt1>
        <a:sysClr val="window" lastClr="FFFFFF"/>
      </a:lt1>
      <a:dk2>
        <a:srgbClr val="B3CFF7"/>
      </a:dk2>
      <a:lt2>
        <a:srgbClr val="EBEBEB"/>
      </a:lt2>
      <a:accent1>
        <a:srgbClr val="4F3B9C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835</Words>
  <Application>Microsoft Office PowerPoint</Application>
  <PresentationFormat>Widescreen</PresentationFormat>
  <Paragraphs>128</Paragraphs>
  <Slides>17</Slides>
  <Notes>3</Notes>
  <HiddenSlides>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Century Gothic</vt:lpstr>
      <vt:lpstr>Wingdings</vt:lpstr>
      <vt:lpstr>Wingdings 3</vt:lpstr>
      <vt:lpstr>Ion Boardroom</vt:lpstr>
      <vt:lpstr>Live HD.4K.8K  over IP Networks. NOW</vt:lpstr>
      <vt:lpstr>Lossless quality at lower bandwidth </vt:lpstr>
      <vt:lpstr>Easy access to a wide range of resolutions </vt:lpstr>
      <vt:lpstr>Optimized for Hardware &amp; Software </vt:lpstr>
      <vt:lpstr>Low latency in Hardware and Software</vt:lpstr>
      <vt:lpstr>A growing TICO family:</vt:lpstr>
      <vt:lpstr>Perfect in multi-generation response </vt:lpstr>
      <vt:lpstr>Multi-resolution transcoding</vt:lpstr>
      <vt:lpstr>Error resilience to a single bit flip </vt:lpstr>
      <vt:lpstr>Mathematically lossless mode available</vt:lpstr>
      <vt:lpstr>Open specifications &amp; standardization</vt:lpstr>
      <vt:lpstr>IP &amp; Hybrid SDI/IP Interoperability SDI &amp; ST2022-6 mapping / rtp mapping for ST2110</vt:lpstr>
      <vt:lpstr>TICO Alliance supporting the JT-NM roadmap</vt:lpstr>
      <vt:lpstr>TICO Alliance supporting the JT-NM roadmap</vt:lpstr>
      <vt:lpstr>TICO Alliance supporting the JT-NM roadmap</vt:lpstr>
      <vt:lpstr>TICO Alliance supporting the JT-NM roadmap</vt:lpstr>
      <vt:lpstr>IBC 2018 Demonstration participants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Jean-Baptiste Lorent</dc:creator>
  <cp:lastModifiedBy>Nils Finger</cp:lastModifiedBy>
  <cp:revision>270</cp:revision>
  <cp:lastPrinted>2018-09-12T13:13:41Z</cp:lastPrinted>
  <dcterms:created xsi:type="dcterms:W3CDTF">2015-08-05T14:39:46Z</dcterms:created>
  <dcterms:modified xsi:type="dcterms:W3CDTF">2018-09-12T13:35:06Z</dcterms:modified>
</cp:coreProperties>
</file>